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1" r:id="rId4"/>
    <p:sldId id="260" r:id="rId5"/>
    <p:sldId id="304" r:id="rId6"/>
    <p:sldId id="298" r:id="rId7"/>
    <p:sldId id="301" r:id="rId8"/>
    <p:sldId id="302" r:id="rId9"/>
    <p:sldId id="303" r:id="rId10"/>
    <p:sldId id="263" r:id="rId11"/>
    <p:sldId id="264" r:id="rId12"/>
    <p:sldId id="268" r:id="rId13"/>
    <p:sldId id="265" r:id="rId14"/>
    <p:sldId id="266" r:id="rId15"/>
    <p:sldId id="267" r:id="rId16"/>
    <p:sldId id="269" r:id="rId17"/>
    <p:sldId id="270" r:id="rId18"/>
    <p:sldId id="271" r:id="rId19"/>
    <p:sldId id="272" r:id="rId20"/>
    <p:sldId id="273" r:id="rId21"/>
    <p:sldId id="274" r:id="rId22"/>
    <p:sldId id="275" r:id="rId23"/>
    <p:sldId id="276" r:id="rId24"/>
    <p:sldId id="277" r:id="rId25"/>
    <p:sldId id="278" r:id="rId26"/>
    <p:sldId id="279" r:id="rId27"/>
    <p:sldId id="281" r:id="rId28"/>
    <p:sldId id="282" r:id="rId29"/>
    <p:sldId id="283" r:id="rId30"/>
    <p:sldId id="284" r:id="rId31"/>
    <p:sldId id="280"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300" r:id="rId46"/>
    <p:sldId id="30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3/11/2022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4.48.32%20PM.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4.55.44%20PM.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4.58.55%20PM.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5.01.29%20PM.mp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5.10.01%20PM.mp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6.32.53%20PM.mp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6.42.15%20PM.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4.28.21%20PM.mp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6.46.08%20PM.mp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6.50.20%20PM.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6.52.19%20PM.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02.01%20PM.mp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06.36%20PM.mp4"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13.53%20PM.mp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18.39%20PM.mp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4.31.24%20PM.mp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21.59%20PM.mp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31.28%20PM.mp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33.45%20PM.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39.49%20PM.mp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1614;\Music\WhatsApp%20Audio%202022-03-11%20at%207.44.36%20PM%20(1).mp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file:///C:\Users\&#1614;\Music\WhatsApp%20Audio%202022-03-11%20at%204.33.30%20PM.mp4"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file:///C:\Users\&#1614;\Music\WhatsApp%20Audio%202022-03-11%20at%204.35.17%20PM.mp4"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file:///C:\Users\&#1614;\Music\WhatsApp%20Audio%202022-03-11%20at%204.46.21%20PM.mp4" TargetMode="Externa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66A6C8-03C9-4AB8-A1E9-729E9EB0C9FC}"/>
              </a:ext>
            </a:extLst>
          </p:cNvPr>
          <p:cNvSpPr>
            <a:spLocks noGrp="1"/>
          </p:cNvSpPr>
          <p:nvPr>
            <p:ph type="ctrTitle"/>
          </p:nvPr>
        </p:nvSpPr>
        <p:spPr>
          <a:xfrm>
            <a:off x="2095500" y="872066"/>
            <a:ext cx="8001000" cy="2971801"/>
          </a:xfrm>
        </p:spPr>
        <p:txBody>
          <a:bodyPr/>
          <a:lstStyle/>
          <a:p>
            <a:pPr algn="ctr"/>
            <a:r>
              <a:rPr lang="fa-IR" dirty="0" err="1">
                <a:cs typeface="B Nazanin" panose="00000400000000000000" pitchFamily="2" charset="-78"/>
              </a:rPr>
              <a:t>موضوع:کوه</a:t>
            </a:r>
            <a:r>
              <a:rPr lang="fa-IR" dirty="0">
                <a:cs typeface="B Nazanin" panose="00000400000000000000" pitchFamily="2" charset="-78"/>
              </a:rPr>
              <a:t> دماوند</a:t>
            </a:r>
          </a:p>
        </p:txBody>
      </p:sp>
      <p:sp>
        <p:nvSpPr>
          <p:cNvPr id="3" name="Subtitle 2">
            <a:extLst>
              <a:ext uri="{FF2B5EF4-FFF2-40B4-BE49-F238E27FC236}">
                <a16:creationId xmlns="" xmlns:a16="http://schemas.microsoft.com/office/drawing/2014/main" id="{F0D2E29E-AD5A-4E19-9EE4-D2B583E023F2}"/>
              </a:ext>
            </a:extLst>
          </p:cNvPr>
          <p:cNvSpPr>
            <a:spLocks noGrp="1"/>
          </p:cNvSpPr>
          <p:nvPr>
            <p:ph type="subTitle" idx="1"/>
          </p:nvPr>
        </p:nvSpPr>
        <p:spPr>
          <a:xfrm>
            <a:off x="2895600" y="4038601"/>
            <a:ext cx="6400800" cy="1947333"/>
          </a:xfrm>
        </p:spPr>
        <p:txBody>
          <a:bodyPr/>
          <a:lstStyle/>
          <a:p>
            <a:pPr algn="ctr"/>
            <a:r>
              <a:rPr lang="fa-IR" dirty="0">
                <a:solidFill>
                  <a:srgbClr val="002060"/>
                </a:solidFill>
                <a:cs typeface="B Nazanin" panose="00000400000000000000" pitchFamily="2" charset="-78"/>
              </a:rPr>
              <a:t>نام دانش </a:t>
            </a:r>
            <a:r>
              <a:rPr lang="fa-IR" dirty="0" err="1">
                <a:solidFill>
                  <a:srgbClr val="002060"/>
                </a:solidFill>
                <a:cs typeface="B Nazanin" panose="00000400000000000000" pitchFamily="2" charset="-78"/>
              </a:rPr>
              <a:t>آموز:آتنا</a:t>
            </a:r>
            <a:r>
              <a:rPr lang="fa-IR" dirty="0">
                <a:solidFill>
                  <a:srgbClr val="002060"/>
                </a:solidFill>
                <a:cs typeface="B Nazanin" panose="00000400000000000000" pitchFamily="2" charset="-78"/>
              </a:rPr>
              <a:t> صابری</a:t>
            </a:r>
          </a:p>
          <a:p>
            <a:pPr algn="ctr"/>
            <a:r>
              <a:rPr lang="fa-IR" dirty="0">
                <a:solidFill>
                  <a:srgbClr val="002060"/>
                </a:solidFill>
                <a:cs typeface="B Nazanin" panose="00000400000000000000" pitchFamily="2" charset="-78"/>
              </a:rPr>
              <a:t>نام </a:t>
            </a:r>
            <a:r>
              <a:rPr lang="fa-IR" dirty="0" err="1">
                <a:solidFill>
                  <a:srgbClr val="002060"/>
                </a:solidFill>
                <a:cs typeface="B Nazanin" panose="00000400000000000000" pitchFamily="2" charset="-78"/>
              </a:rPr>
              <a:t>دبیر:سرکار</a:t>
            </a:r>
            <a:r>
              <a:rPr lang="fa-IR" dirty="0">
                <a:solidFill>
                  <a:srgbClr val="002060"/>
                </a:solidFill>
                <a:cs typeface="B Nazanin" panose="00000400000000000000" pitchFamily="2" charset="-78"/>
              </a:rPr>
              <a:t> خانم رحیم پور</a:t>
            </a:r>
          </a:p>
        </p:txBody>
      </p:sp>
    </p:spTree>
    <p:extLst>
      <p:ext uri="{BB962C8B-B14F-4D97-AF65-F5344CB8AC3E}">
        <p14:creationId xmlns="" xmlns:p14="http://schemas.microsoft.com/office/powerpoint/2010/main" val="36576467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36AD4A-3ADA-45B9-8085-DF679D2EC519}"/>
              </a:ext>
            </a:extLst>
          </p:cNvPr>
          <p:cNvSpPr>
            <a:spLocks noGrp="1"/>
          </p:cNvSpPr>
          <p:nvPr>
            <p:ph type="title"/>
          </p:nvPr>
        </p:nvSpPr>
        <p:spPr>
          <a:xfrm>
            <a:off x="1828800" y="66729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کوه دماوند کجاست؟</a:t>
            </a:r>
          </a:p>
        </p:txBody>
      </p:sp>
      <p:sp>
        <p:nvSpPr>
          <p:cNvPr id="3" name="Content Placeholder 2">
            <a:extLst>
              <a:ext uri="{FF2B5EF4-FFF2-40B4-BE49-F238E27FC236}">
                <a16:creationId xmlns="" xmlns:a16="http://schemas.microsoft.com/office/drawing/2014/main" id="{B9C6AF08-9648-4B1B-B198-B42C12B3F234}"/>
              </a:ext>
            </a:extLst>
          </p:cNvPr>
          <p:cNvSpPr>
            <a:spLocks noGrp="1"/>
          </p:cNvSpPr>
          <p:nvPr>
            <p:ph idx="1"/>
          </p:nvPr>
        </p:nvSpPr>
        <p:spPr>
          <a:xfrm>
            <a:off x="1828800" y="2174358"/>
            <a:ext cx="8534400" cy="3615267"/>
          </a:xfrm>
        </p:spPr>
        <p:txBody>
          <a:bodyPr>
            <a:normAutofit/>
          </a:bodyPr>
          <a:lstStyle/>
          <a:p>
            <a:pPr marL="0" indent="0">
              <a:buNone/>
            </a:pPr>
            <a:r>
              <a:rPr lang="fa-IR" sz="2400" dirty="0">
                <a:cs typeface="B Nazanin" panose="00000400000000000000" pitchFamily="2" charset="-78"/>
              </a:rPr>
              <a:t>قله دماوند، </a:t>
            </a:r>
            <a:r>
              <a:rPr lang="fa-IR" sz="2400" dirty="0" err="1">
                <a:cs typeface="B Nazanin" panose="00000400000000000000" pitchFamily="2" charset="-78"/>
              </a:rPr>
              <a:t>مرتفع‌ترین</a:t>
            </a:r>
            <a:r>
              <a:rPr lang="fa-IR" sz="2400" dirty="0">
                <a:cs typeface="B Nazanin" panose="00000400000000000000" pitchFamily="2" charset="-78"/>
              </a:rPr>
              <a:t> قله آتشفشانی در ایران و خاورمیانه است که در شمال کشور قرار دارد. دماوند از نظر تقسیمات کشوری در بخش </a:t>
            </a:r>
            <a:r>
              <a:rPr lang="fa-IR" sz="2400" dirty="0" err="1">
                <a:cs typeface="B Nazanin" panose="00000400000000000000" pitchFamily="2" charset="-78"/>
              </a:rPr>
              <a:t>لاریجان</a:t>
            </a:r>
            <a:r>
              <a:rPr lang="fa-IR" sz="2400" dirty="0">
                <a:cs typeface="B Nazanin" panose="00000400000000000000" pitchFamily="2" charset="-78"/>
              </a:rPr>
              <a:t> شهرستان آمل در استان مازندران قرار گرفته است و در روزهای آفتابی و صاف </a:t>
            </a:r>
            <a:r>
              <a:rPr lang="fa-IR" sz="2400" dirty="0" err="1">
                <a:cs typeface="B Nazanin" panose="00000400000000000000" pitchFamily="2" charset="-78"/>
              </a:rPr>
              <a:t>می‌توان</a:t>
            </a:r>
            <a:r>
              <a:rPr lang="fa-IR" sz="2400" dirty="0">
                <a:cs typeface="B Nazanin" panose="00000400000000000000" pitchFamily="2" charset="-78"/>
              </a:rPr>
              <a:t> از تهران، </a:t>
            </a:r>
            <a:r>
              <a:rPr lang="fa-IR" sz="2400" dirty="0" err="1">
                <a:cs typeface="B Nazanin" panose="00000400000000000000" pitchFamily="2" charset="-78"/>
              </a:rPr>
              <a:t>ورامین</a:t>
            </a:r>
            <a:r>
              <a:rPr lang="fa-IR" sz="2400" dirty="0">
                <a:cs typeface="B Nazanin" panose="00000400000000000000" pitchFamily="2" charset="-78"/>
              </a:rPr>
              <a:t>، قم و دریای مازندران این قله زیبا را مشاهده کرد.</a:t>
            </a:r>
          </a:p>
        </p:txBody>
      </p:sp>
      <p:pic>
        <p:nvPicPr>
          <p:cNvPr id="4" name="WhatsApp Audio 2022-03-11 at 4.48.32 PM.mp4">
            <a:hlinkClick r:id="" action="ppaction://media"/>
          </p:cNvPr>
          <p:cNvPicPr>
            <a:picLocks noRot="1" noChangeAspect="1"/>
          </p:cNvPicPr>
          <p:nvPr>
            <a:videoFile r:link="rId1"/>
          </p:nvPr>
        </p:nvPicPr>
        <p:blipFill>
          <a:blip r:embed="rId3"/>
          <a:stretch>
            <a:fillRect/>
          </a:stretch>
        </p:blipFill>
        <p:spPr>
          <a:xfrm>
            <a:off x="574766" y="6048102"/>
            <a:ext cx="1423851" cy="169818"/>
          </a:xfrm>
          <a:prstGeom prst="rect">
            <a:avLst/>
          </a:prstGeom>
        </p:spPr>
      </p:pic>
    </p:spTree>
    <p:extLst>
      <p:ext uri="{BB962C8B-B14F-4D97-AF65-F5344CB8AC3E}">
        <p14:creationId xmlns="" xmlns:p14="http://schemas.microsoft.com/office/powerpoint/2010/main" val="168312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F59EF1-6D23-4C7A-BEDA-65174E165F69}"/>
              </a:ext>
            </a:extLst>
          </p:cNvPr>
          <p:cNvSpPr>
            <a:spLocks noGrp="1"/>
          </p:cNvSpPr>
          <p:nvPr>
            <p:ph type="title"/>
          </p:nvPr>
        </p:nvSpPr>
        <p:spPr>
          <a:xfrm>
            <a:off x="1828800" y="784249"/>
            <a:ext cx="8534400" cy="1507067"/>
          </a:xfrm>
        </p:spPr>
        <p:txBody>
          <a:bodyPr>
            <a:normAutofit/>
          </a:bodyPr>
          <a:lstStyle/>
          <a:p>
            <a:pPr algn="ctr"/>
            <a:r>
              <a:rPr lang="fa-IR" sz="4000" dirty="0">
                <a:cs typeface="B Nazanin" panose="00000400000000000000" pitchFamily="2" charset="-78"/>
              </a:rPr>
              <a:t>مسیر دسترسی</a:t>
            </a:r>
          </a:p>
        </p:txBody>
      </p:sp>
      <p:sp>
        <p:nvSpPr>
          <p:cNvPr id="3" name="Content Placeholder 2">
            <a:extLst>
              <a:ext uri="{FF2B5EF4-FFF2-40B4-BE49-F238E27FC236}">
                <a16:creationId xmlns="" xmlns:a16="http://schemas.microsoft.com/office/drawing/2014/main" id="{F843978E-899C-4E10-BCBF-A1D823B1EC0B}"/>
              </a:ext>
            </a:extLst>
          </p:cNvPr>
          <p:cNvSpPr>
            <a:spLocks noGrp="1"/>
          </p:cNvSpPr>
          <p:nvPr>
            <p:ph idx="1"/>
          </p:nvPr>
        </p:nvSpPr>
        <p:spPr>
          <a:xfrm>
            <a:off x="1828800" y="2291316"/>
            <a:ext cx="8534400" cy="3615267"/>
          </a:xfrm>
        </p:spPr>
        <p:txBody>
          <a:bodyPr>
            <a:normAutofit/>
          </a:bodyPr>
          <a:lstStyle/>
          <a:p>
            <a:pPr marL="0" indent="0">
              <a:buNone/>
            </a:pPr>
            <a:r>
              <a:rPr lang="fa-IR" sz="2400" dirty="0">
                <a:cs typeface="B Nazanin" panose="00000400000000000000" pitchFamily="2" charset="-78"/>
              </a:rPr>
              <a:t>قله زیبای دماوند از </a:t>
            </a:r>
            <a:r>
              <a:rPr lang="fa-IR" sz="2400" dirty="0" err="1">
                <a:cs typeface="B Nazanin" panose="00000400000000000000" pitchFamily="2" charset="-78"/>
              </a:rPr>
              <a:t>شهر‌های</a:t>
            </a:r>
            <a:r>
              <a:rPr lang="fa-IR" sz="2400" dirty="0">
                <a:cs typeface="B Nazanin" panose="00000400000000000000" pitchFamily="2" charset="-78"/>
              </a:rPr>
              <a:t> تهران، قم و </a:t>
            </a:r>
            <a:r>
              <a:rPr lang="fa-IR" sz="2400" dirty="0" err="1">
                <a:cs typeface="B Nazanin" panose="00000400000000000000" pitchFamily="2" charset="-78"/>
              </a:rPr>
              <a:t>ورامین</a:t>
            </a:r>
            <a:r>
              <a:rPr lang="fa-IR" sz="2400" dirty="0">
                <a:cs typeface="B Nazanin" panose="00000400000000000000" pitchFamily="2" charset="-78"/>
              </a:rPr>
              <a:t> قابل رویت است؛ اما بهتر است برای صعود به آن باید به تهران یا شهر دماوند سفر کنید. مسیر های اصلی صعود به قله در چهار جبهه مشخص </a:t>
            </a:r>
            <a:r>
              <a:rPr lang="fa-IR" sz="2400" dirty="0" err="1">
                <a:cs typeface="B Nazanin" panose="00000400000000000000" pitchFamily="2" charset="-78"/>
              </a:rPr>
              <a:t>می‌شوند</a:t>
            </a:r>
            <a:r>
              <a:rPr lang="fa-IR" sz="2400" dirty="0">
                <a:cs typeface="B Nazanin" panose="00000400000000000000" pitchFamily="2" charset="-78"/>
              </a:rPr>
              <a:t>. هر چند که اغلب مسیرها دارای جان پناه هستند، اما بهتر است حتما گروهی راه بلد را برای </a:t>
            </a:r>
            <a:r>
              <a:rPr lang="fa-IR" sz="2400" dirty="0" err="1">
                <a:cs typeface="B Nazanin" panose="00000400000000000000" pitchFamily="2" charset="-78"/>
              </a:rPr>
              <a:t>کوهنوردی</a:t>
            </a:r>
            <a:r>
              <a:rPr lang="fa-IR" sz="2400" dirty="0">
                <a:cs typeface="B Nazanin" panose="00000400000000000000" pitchFamily="2" charset="-78"/>
              </a:rPr>
              <a:t> انتخاب کنید. جبهه‌ جنوبی که از سمت جنوب شرقی کوه دماوند آغاز </a:t>
            </a:r>
            <a:r>
              <a:rPr lang="fa-IR" sz="2400" dirty="0" err="1">
                <a:cs typeface="B Nazanin" panose="00000400000000000000" pitchFamily="2" charset="-78"/>
              </a:rPr>
              <a:t>می‌شود</a:t>
            </a:r>
            <a:r>
              <a:rPr lang="fa-IR" sz="2400" dirty="0">
                <a:cs typeface="B Nazanin" panose="00000400000000000000" pitchFamily="2" charset="-78"/>
              </a:rPr>
              <a:t> </a:t>
            </a:r>
            <a:r>
              <a:rPr lang="fa-IR" sz="2400" dirty="0" err="1">
                <a:cs typeface="B Nazanin" panose="00000400000000000000" pitchFamily="2" charset="-78"/>
              </a:rPr>
              <a:t>رایج‌ترین</a:t>
            </a:r>
            <a:r>
              <a:rPr lang="fa-IR" sz="2400" dirty="0">
                <a:cs typeface="B Nazanin" panose="00000400000000000000" pitchFamily="2" charset="-78"/>
              </a:rPr>
              <a:t> مسیر صعود است. آبشار </a:t>
            </a:r>
            <a:r>
              <a:rPr lang="fa-IR" sz="2400" dirty="0" err="1">
                <a:cs typeface="B Nazanin" panose="00000400000000000000" pitchFamily="2" charset="-78"/>
              </a:rPr>
              <a:t>یخی</a:t>
            </a:r>
            <a:r>
              <a:rPr lang="fa-IR" sz="2400" dirty="0">
                <a:cs typeface="B Nazanin" panose="00000400000000000000" pitchFamily="2" charset="-78"/>
              </a:rPr>
              <a:t> دماوند در مسیر این جبهه قرار دارد. امروزه  </a:t>
            </a:r>
            <a:r>
              <a:rPr lang="fa-IR" sz="2400" dirty="0" err="1">
                <a:cs typeface="B Nazanin" panose="00000400000000000000" pitchFamily="2" charset="-78"/>
              </a:rPr>
              <a:t>جان‌پناه</a:t>
            </a:r>
            <a:r>
              <a:rPr lang="fa-IR" sz="2400" dirty="0">
                <a:cs typeface="B Nazanin" panose="00000400000000000000" pitchFamily="2" charset="-78"/>
              </a:rPr>
              <a:t> برای </a:t>
            </a:r>
            <a:r>
              <a:rPr lang="fa-IR" sz="2400" dirty="0" err="1">
                <a:cs typeface="B Nazanin" panose="00000400000000000000" pitchFamily="2" charset="-78"/>
              </a:rPr>
              <a:t>کوهنوردان</a:t>
            </a:r>
            <a:r>
              <a:rPr lang="fa-IR" sz="2400" dirty="0">
                <a:cs typeface="B Nazanin" panose="00000400000000000000" pitchFamily="2" charset="-78"/>
              </a:rPr>
              <a:t> در مسیرهای مختلف صعود به قله ساخته شده که در تعدادی از </a:t>
            </a:r>
            <a:r>
              <a:rPr lang="fa-IR" sz="2400" dirty="0" err="1">
                <a:cs typeface="B Nazanin" panose="00000400000000000000" pitchFamily="2" charset="-78"/>
              </a:rPr>
              <a:t>آن‌ها</a:t>
            </a:r>
            <a:r>
              <a:rPr lang="fa-IR" sz="2400" dirty="0">
                <a:cs typeface="B Nazanin" panose="00000400000000000000" pitchFamily="2" charset="-78"/>
              </a:rPr>
              <a:t> امکان اقامت شبانه وجود دارد.</a:t>
            </a:r>
          </a:p>
        </p:txBody>
      </p:sp>
      <p:pic>
        <p:nvPicPr>
          <p:cNvPr id="4" name="WhatsApp Audio 2022-03-11 at 4.55.44 PM.mp4">
            <a:hlinkClick r:id="" action="ppaction://media"/>
          </p:cNvPr>
          <p:cNvPicPr>
            <a:picLocks noRot="1" noChangeAspect="1"/>
          </p:cNvPicPr>
          <p:nvPr>
            <a:videoFile r:link="rId1"/>
          </p:nvPr>
        </p:nvPicPr>
        <p:blipFill>
          <a:blip r:embed="rId3"/>
          <a:stretch>
            <a:fillRect/>
          </a:stretch>
        </p:blipFill>
        <p:spPr>
          <a:xfrm>
            <a:off x="809898" y="6217920"/>
            <a:ext cx="1358536" cy="130627"/>
          </a:xfrm>
          <a:prstGeom prst="rect">
            <a:avLst/>
          </a:prstGeom>
        </p:spPr>
      </p:pic>
    </p:spTree>
    <p:extLst>
      <p:ext uri="{BB962C8B-B14F-4D97-AF65-F5344CB8AC3E}">
        <p14:creationId xmlns="" xmlns:p14="http://schemas.microsoft.com/office/powerpoint/2010/main" val="19318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EC4177C1-90E0-41B7-B510-958AB66D9667}"/>
              </a:ext>
            </a:extLst>
          </p:cNvPr>
          <p:cNvPicPr>
            <a:picLocks noGrp="1" noChangeAspect="1"/>
          </p:cNvPicPr>
          <p:nvPr>
            <p:ph idx="1"/>
          </p:nvPr>
        </p:nvPicPr>
        <p:blipFill>
          <a:blip r:embed="rId2"/>
          <a:stretch>
            <a:fillRect/>
          </a:stretch>
        </p:blipFill>
        <p:spPr>
          <a:xfrm>
            <a:off x="2968380" y="1343920"/>
            <a:ext cx="6255239" cy="417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02013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92C4B6-2554-4019-95B9-30F420022E4B}"/>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جغرافیای قله دماوند</a:t>
            </a:r>
          </a:p>
        </p:txBody>
      </p:sp>
      <p:sp>
        <p:nvSpPr>
          <p:cNvPr id="3" name="Content Placeholder 2">
            <a:extLst>
              <a:ext uri="{FF2B5EF4-FFF2-40B4-BE49-F238E27FC236}">
                <a16:creationId xmlns="" xmlns:a16="http://schemas.microsoft.com/office/drawing/2014/main" id="{B55B2E85-9691-4686-B9E6-6B84935B9EBA}"/>
              </a:ext>
            </a:extLst>
          </p:cNvPr>
          <p:cNvSpPr>
            <a:spLocks noGrp="1"/>
          </p:cNvSpPr>
          <p:nvPr>
            <p:ph idx="1"/>
          </p:nvPr>
        </p:nvSpPr>
        <p:spPr>
          <a:xfrm>
            <a:off x="1828800" y="2379132"/>
            <a:ext cx="8534400" cy="3615267"/>
          </a:xfrm>
        </p:spPr>
        <p:txBody>
          <a:bodyPr>
            <a:normAutofit/>
          </a:bodyPr>
          <a:lstStyle/>
          <a:p>
            <a:pPr marL="0" indent="0">
              <a:buNone/>
            </a:pPr>
            <a:r>
              <a:rPr lang="fa-IR" sz="4000" dirty="0">
                <a:solidFill>
                  <a:schemeClr val="tx1"/>
                </a:solidFill>
                <a:cs typeface="B Nazanin" panose="00000400000000000000" pitchFamily="2" charset="-78"/>
              </a:rPr>
              <a:t>ارتفاع دماوند</a:t>
            </a:r>
          </a:p>
          <a:p>
            <a:pPr marL="0" indent="0">
              <a:buNone/>
            </a:pPr>
            <a:r>
              <a:rPr lang="fa-IR" sz="2400" dirty="0">
                <a:cs typeface="B Nazanin" panose="00000400000000000000" pitchFamily="2" charset="-78"/>
              </a:rPr>
              <a:t>دماوند را در رده دوازدهم بلندترین </a:t>
            </a:r>
            <a:r>
              <a:rPr lang="fa-IR" sz="2400" dirty="0" err="1">
                <a:cs typeface="B Nazanin" panose="00000400000000000000" pitchFamily="2" charset="-78"/>
              </a:rPr>
              <a:t>قله‌های</a:t>
            </a:r>
            <a:r>
              <a:rPr lang="fa-IR" sz="2400" dirty="0">
                <a:cs typeface="B Nazanin" panose="00000400000000000000" pitchFamily="2" charset="-78"/>
              </a:rPr>
              <a:t> دنیا از نظر ارتفاع نسبی قرار </a:t>
            </a:r>
            <a:r>
              <a:rPr lang="fa-IR" sz="2400" dirty="0" err="1">
                <a:cs typeface="B Nazanin" panose="00000400000000000000" pitchFamily="2" charset="-78"/>
              </a:rPr>
              <a:t>می‌دهد</a:t>
            </a:r>
            <a:r>
              <a:rPr lang="fa-IR" sz="2400" dirty="0">
                <a:cs typeface="B Nazanin" panose="00000400000000000000" pitchFamily="2" charset="-78"/>
              </a:rPr>
              <a:t>. پایگاه ملی داده‌های علوم زمین ایران و </a:t>
            </a:r>
            <a:r>
              <a:rPr lang="fa-IR" sz="2400" dirty="0" smtClean="0">
                <a:cs typeface="B Nazanin" panose="00000400000000000000" pitchFamily="2" charset="-78"/>
              </a:rPr>
              <a:t>وبگاه </a:t>
            </a:r>
            <a:r>
              <a:rPr lang="fa-IR" sz="2400" dirty="0">
                <a:cs typeface="B Nazanin" panose="00000400000000000000" pitchFamily="2" charset="-78"/>
              </a:rPr>
              <a:t>رصدخانه زمین ناسا، ارتفاع ۵۶۷۰ متر و ۵۶۷۱ متر را نیز برای قله این کوه ذکر کرده‌اند.</a:t>
            </a:r>
          </a:p>
          <a:p>
            <a:pPr marL="0" indent="0">
              <a:buNone/>
            </a:pPr>
            <a:endParaRPr lang="fa-IR" sz="2400" dirty="0">
              <a:cs typeface="B Nazanin" panose="00000400000000000000" pitchFamily="2" charset="-78"/>
            </a:endParaRPr>
          </a:p>
          <a:p>
            <a:pPr marL="0" indent="0">
              <a:buNone/>
            </a:pPr>
            <a:endParaRPr lang="fa-IR" sz="2400" dirty="0">
              <a:cs typeface="B Nazanin" panose="00000400000000000000" pitchFamily="2" charset="-78"/>
            </a:endParaRPr>
          </a:p>
        </p:txBody>
      </p:sp>
      <p:pic>
        <p:nvPicPr>
          <p:cNvPr id="4" name="WhatsApp Audio 2022-03-11 at 4.58.55 PM.mp4">
            <a:hlinkClick r:id="" action="ppaction://media"/>
          </p:cNvPr>
          <p:cNvPicPr>
            <a:picLocks noRot="1" noChangeAspect="1"/>
          </p:cNvPicPr>
          <p:nvPr>
            <a:videoFile r:link="rId1"/>
          </p:nvPr>
        </p:nvPicPr>
        <p:blipFill>
          <a:blip r:embed="rId3"/>
          <a:stretch>
            <a:fillRect/>
          </a:stretch>
        </p:blipFill>
        <p:spPr>
          <a:xfrm>
            <a:off x="770708" y="6400800"/>
            <a:ext cx="1254035" cy="169816"/>
          </a:xfrm>
          <a:prstGeom prst="rect">
            <a:avLst/>
          </a:prstGeom>
        </p:spPr>
      </p:pic>
    </p:spTree>
    <p:extLst>
      <p:ext uri="{BB962C8B-B14F-4D97-AF65-F5344CB8AC3E}">
        <p14:creationId xmlns="" xmlns:p14="http://schemas.microsoft.com/office/powerpoint/2010/main" val="2349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D39AA-406C-45A2-A673-3ACF48CB8C01}"/>
              </a:ext>
            </a:extLst>
          </p:cNvPr>
          <p:cNvSpPr>
            <a:spLocks noGrp="1"/>
          </p:cNvSpPr>
          <p:nvPr>
            <p:ph type="title"/>
          </p:nvPr>
        </p:nvSpPr>
        <p:spPr>
          <a:xfrm>
            <a:off x="1828800" y="872065"/>
            <a:ext cx="8534400" cy="1507067"/>
          </a:xfrm>
        </p:spPr>
        <p:txBody>
          <a:bodyPr>
            <a:normAutofit/>
          </a:bodyPr>
          <a:lstStyle/>
          <a:p>
            <a:pPr algn="ctr"/>
            <a:r>
              <a:rPr lang="fa-IR" sz="4000" dirty="0">
                <a:cs typeface="B Nazanin" panose="00000400000000000000" pitchFamily="2" charset="-78"/>
              </a:rPr>
              <a:t>آب و هوای دماوند</a:t>
            </a:r>
          </a:p>
        </p:txBody>
      </p:sp>
      <p:sp>
        <p:nvSpPr>
          <p:cNvPr id="3" name="Content Placeholder 2">
            <a:extLst>
              <a:ext uri="{FF2B5EF4-FFF2-40B4-BE49-F238E27FC236}">
                <a16:creationId xmlns="" xmlns:a16="http://schemas.microsoft.com/office/drawing/2014/main" id="{3EA185D8-ED82-4050-8987-29E78A8E4EAD}"/>
              </a:ext>
            </a:extLst>
          </p:cNvPr>
          <p:cNvSpPr>
            <a:spLocks noGrp="1"/>
          </p:cNvSpPr>
          <p:nvPr>
            <p:ph idx="1"/>
          </p:nvPr>
        </p:nvSpPr>
        <p:spPr>
          <a:xfrm>
            <a:off x="1828800" y="2370668"/>
            <a:ext cx="8534400" cy="3615267"/>
          </a:xfrm>
        </p:spPr>
        <p:txBody>
          <a:bodyPr>
            <a:normAutofit/>
          </a:bodyPr>
          <a:lstStyle/>
          <a:p>
            <a:pPr marL="0" indent="0">
              <a:buNone/>
            </a:pPr>
            <a:r>
              <a:rPr lang="fa-IR" sz="2400" dirty="0" smtClean="0">
                <a:cs typeface="B Nazanin" panose="00000400000000000000" pitchFamily="2" charset="-78"/>
              </a:rPr>
              <a:t>فشار هوا در قله دماوند نصف فشار هوا در سطح دریا است. کمینه دمای هوا در ارتفاعات دماوند تا ۶۰ درجه زیرصفر (در زمستان) و تا دو درجه زیر صفر (در تابستان) پایین می‌آید. میانگین بارندگی در ارتفاعات دماوند ۱۴۰۰ میلی‌متر در سال بوده و بارش در ارتفاعات معمولا به‌صورت برف است.</a:t>
            </a:r>
            <a:endParaRPr lang="fa-IR" sz="2400" dirty="0">
              <a:cs typeface="B Nazanin" panose="00000400000000000000" pitchFamily="2" charset="-78"/>
            </a:endParaRPr>
          </a:p>
        </p:txBody>
      </p:sp>
      <p:pic>
        <p:nvPicPr>
          <p:cNvPr id="4" name="WhatsApp Audio 2022-03-11 at 5.01.29 PM.mp4">
            <a:hlinkClick r:id="" action="ppaction://media"/>
          </p:cNvPr>
          <p:cNvPicPr>
            <a:picLocks noRot="1" noChangeAspect="1"/>
          </p:cNvPicPr>
          <p:nvPr>
            <a:videoFile r:link="rId1"/>
          </p:nvPr>
        </p:nvPicPr>
        <p:blipFill>
          <a:blip r:embed="rId3"/>
          <a:stretch>
            <a:fillRect/>
          </a:stretch>
        </p:blipFill>
        <p:spPr>
          <a:xfrm>
            <a:off x="444137" y="6322423"/>
            <a:ext cx="1071154" cy="182880"/>
          </a:xfrm>
          <a:prstGeom prst="rect">
            <a:avLst/>
          </a:prstGeom>
        </p:spPr>
      </p:pic>
    </p:spTree>
    <p:extLst>
      <p:ext uri="{BB962C8B-B14F-4D97-AF65-F5344CB8AC3E}">
        <p14:creationId xmlns="" xmlns:p14="http://schemas.microsoft.com/office/powerpoint/2010/main" val="19852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486B4D9C-CE9C-465C-A6A2-166E62E1B085}"/>
              </a:ext>
            </a:extLst>
          </p:cNvPr>
          <p:cNvPicPr>
            <a:picLocks noGrp="1" noChangeAspect="1"/>
          </p:cNvPicPr>
          <p:nvPr>
            <p:ph idx="1"/>
          </p:nvPr>
        </p:nvPicPr>
        <p:blipFill>
          <a:blip r:embed="rId2"/>
          <a:stretch>
            <a:fillRect/>
          </a:stretch>
        </p:blipFill>
        <p:spPr>
          <a:xfrm>
            <a:off x="2782159" y="1219772"/>
            <a:ext cx="6627682" cy="4418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403765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82AF35-48F3-4641-AEF9-1D18E3BD9474}"/>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کوه دماوند در تاریخ</a:t>
            </a:r>
          </a:p>
        </p:txBody>
      </p:sp>
      <p:sp>
        <p:nvSpPr>
          <p:cNvPr id="3" name="Content Placeholder 2">
            <a:extLst>
              <a:ext uri="{FF2B5EF4-FFF2-40B4-BE49-F238E27FC236}">
                <a16:creationId xmlns="" xmlns:a16="http://schemas.microsoft.com/office/drawing/2014/main" id="{ED023E20-F677-4DB9-A37B-68266A9242AC}"/>
              </a:ext>
            </a:extLst>
          </p:cNvPr>
          <p:cNvSpPr>
            <a:spLocks noGrp="1"/>
          </p:cNvSpPr>
          <p:nvPr>
            <p:ph idx="1"/>
          </p:nvPr>
        </p:nvSpPr>
        <p:spPr>
          <a:xfrm>
            <a:off x="1828800" y="2370668"/>
            <a:ext cx="8534400" cy="3615267"/>
          </a:xfrm>
        </p:spPr>
        <p:txBody>
          <a:bodyPr>
            <a:normAutofit/>
          </a:bodyPr>
          <a:lstStyle/>
          <a:p>
            <a:pPr marL="0" indent="0">
              <a:buNone/>
            </a:pPr>
            <a:r>
              <a:rPr lang="fa-IR" sz="2400" dirty="0" err="1">
                <a:cs typeface="B Nazanin" panose="00000400000000000000" pitchFamily="2" charset="-78"/>
              </a:rPr>
              <a:t>آشوریان</a:t>
            </a:r>
            <a:r>
              <a:rPr lang="fa-IR" sz="2400" dirty="0">
                <a:cs typeface="B Nazanin" panose="00000400000000000000" pitchFamily="2" charset="-78"/>
              </a:rPr>
              <a:t> کوه دماوند را کان سنگ لاجورد </a:t>
            </a:r>
            <a:r>
              <a:rPr lang="fa-IR" sz="2400" dirty="0" err="1">
                <a:cs typeface="B Nazanin" panose="00000400000000000000" pitchFamily="2" charset="-78"/>
              </a:rPr>
              <a:t>می‌انگاشتند</a:t>
            </a:r>
            <a:r>
              <a:rPr lang="fa-IR" sz="2400" dirty="0">
                <a:cs typeface="B Nazanin" panose="00000400000000000000" pitchFamily="2" charset="-78"/>
              </a:rPr>
              <a:t>. در زمان تاخت و تاز </a:t>
            </a:r>
            <a:r>
              <a:rPr lang="fa-IR" sz="2400" dirty="0" err="1">
                <a:cs typeface="B Nazanin" panose="00000400000000000000" pitchFamily="2" charset="-78"/>
              </a:rPr>
              <a:t>آشوری‌ها</a:t>
            </a:r>
            <a:r>
              <a:rPr lang="fa-IR" sz="2400" dirty="0">
                <a:cs typeface="B Nazanin" panose="00000400000000000000" pitchFamily="2" charset="-78"/>
              </a:rPr>
              <a:t> به فلات ایران این کوه بخشی از حدود مادها شمرده </a:t>
            </a:r>
            <a:r>
              <a:rPr lang="fa-IR" sz="2400" dirty="0" err="1">
                <a:cs typeface="B Nazanin" panose="00000400000000000000" pitchFamily="2" charset="-78"/>
              </a:rPr>
              <a:t>می‌شد</a:t>
            </a:r>
            <a:r>
              <a:rPr lang="fa-IR" sz="2400" dirty="0">
                <a:cs typeface="B Nazanin" panose="00000400000000000000" pitchFamily="2" charset="-78"/>
              </a:rPr>
              <a:t> و در </a:t>
            </a:r>
            <a:r>
              <a:rPr lang="fa-IR" sz="2400" dirty="0" err="1">
                <a:cs typeface="B Nazanin" panose="00000400000000000000" pitchFamily="2" charset="-78"/>
              </a:rPr>
              <a:t>متن‌های</a:t>
            </a:r>
            <a:r>
              <a:rPr lang="fa-IR" sz="2400" dirty="0">
                <a:cs typeface="B Nazanin" panose="00000400000000000000" pitchFamily="2" charset="-78"/>
              </a:rPr>
              <a:t> آشوری هم بدان اشاره‌ شده‌ است. </a:t>
            </a:r>
            <a:r>
              <a:rPr lang="fa-IR" sz="2400" dirty="0" err="1">
                <a:cs typeface="B Nazanin" panose="00000400000000000000" pitchFamily="2" charset="-78"/>
              </a:rPr>
              <a:t>دیاکونوف</a:t>
            </a:r>
            <a:r>
              <a:rPr lang="fa-IR" sz="2400" dirty="0">
                <a:cs typeface="B Nazanin" panose="00000400000000000000" pitchFamily="2" charset="-78"/>
              </a:rPr>
              <a:t>، سنت گذاردن پیکر مردگان در </a:t>
            </a:r>
            <a:r>
              <a:rPr lang="fa-IR" sz="2400" dirty="0" err="1">
                <a:cs typeface="B Nazanin" panose="00000400000000000000" pitchFamily="2" charset="-78"/>
              </a:rPr>
              <a:t>کوه‌ها</a:t>
            </a:r>
            <a:r>
              <a:rPr lang="fa-IR" sz="2400" dirty="0">
                <a:cs typeface="B Nazanin" panose="00000400000000000000" pitchFamily="2" charset="-78"/>
              </a:rPr>
              <a:t> را آیین </a:t>
            </a:r>
            <a:r>
              <a:rPr lang="fa-IR" sz="2400" dirty="0" err="1">
                <a:cs typeface="B Nazanin" panose="00000400000000000000" pitchFamily="2" charset="-78"/>
              </a:rPr>
              <a:t>مغانی</a:t>
            </a:r>
            <a:r>
              <a:rPr lang="fa-IR" sz="2400" dirty="0">
                <a:cs typeface="B Nazanin" panose="00000400000000000000" pitchFamily="2" charset="-78"/>
              </a:rPr>
              <a:t> </a:t>
            </a:r>
            <a:r>
              <a:rPr lang="fa-IR" sz="2400" dirty="0" err="1">
                <a:cs typeface="B Nazanin" panose="00000400000000000000" pitchFamily="2" charset="-78"/>
              </a:rPr>
              <a:t>می‌انگارد</a:t>
            </a:r>
            <a:r>
              <a:rPr lang="fa-IR" sz="2400" dirty="0">
                <a:cs typeface="B Nazanin" panose="00000400000000000000" pitchFamily="2" charset="-78"/>
              </a:rPr>
              <a:t> که در دامنه دماوند </a:t>
            </a:r>
            <a:r>
              <a:rPr lang="fa-IR" sz="2400" dirty="0" err="1">
                <a:cs typeface="B Nazanin" panose="00000400000000000000" pitchFamily="2" charset="-78"/>
              </a:rPr>
              <a:t>می‌زیستند</a:t>
            </a:r>
            <a:r>
              <a:rPr lang="fa-IR" sz="2400" dirty="0">
                <a:cs typeface="B Nazanin" panose="00000400000000000000" pitchFamily="2" charset="-78"/>
              </a:rPr>
              <a:t> و آیین خود را به دیگر جاهای ایران پراکندند. در دامنه دماوند تعداد زیادی گور پیش از تاریخ وجود دارد. در سده هشتم میلادی در پای کوه دماوند </a:t>
            </a:r>
            <a:r>
              <a:rPr lang="fa-IR" sz="2400" dirty="0" err="1">
                <a:cs typeface="B Nazanin" panose="00000400000000000000" pitchFamily="2" charset="-78"/>
              </a:rPr>
              <a:t>دژی</a:t>
            </a:r>
            <a:r>
              <a:rPr lang="fa-IR" sz="2400" dirty="0">
                <a:cs typeface="B Nazanin" panose="00000400000000000000" pitchFamily="2" charset="-78"/>
              </a:rPr>
              <a:t> بوده است که </a:t>
            </a:r>
            <a:r>
              <a:rPr lang="fa-IR" sz="2400" dirty="0" err="1">
                <a:cs typeface="B Nazanin" panose="00000400000000000000" pitchFamily="2" charset="-78"/>
              </a:rPr>
              <a:t>موبدی</a:t>
            </a:r>
            <a:r>
              <a:rPr lang="fa-IR" sz="2400" dirty="0">
                <a:cs typeface="B Nazanin" panose="00000400000000000000" pitchFamily="2" charset="-78"/>
              </a:rPr>
              <a:t> زرتشتی به نام </a:t>
            </a:r>
            <a:r>
              <a:rPr lang="fa-IR" sz="2400" dirty="0" err="1">
                <a:cs typeface="B Nazanin" panose="00000400000000000000" pitchFamily="2" charset="-78"/>
              </a:rPr>
              <a:t>مس‌مغان</a:t>
            </a:r>
            <a:r>
              <a:rPr lang="fa-IR" sz="2400" dirty="0">
                <a:cs typeface="B Nazanin" panose="00000400000000000000" pitchFamily="2" charset="-78"/>
              </a:rPr>
              <a:t> و </a:t>
            </a:r>
            <a:r>
              <a:rPr lang="fa-IR" sz="2400" dirty="0" err="1">
                <a:cs typeface="B Nazanin" panose="00000400000000000000" pitchFamily="2" charset="-78"/>
              </a:rPr>
              <a:t>پیروانش</a:t>
            </a:r>
            <a:r>
              <a:rPr lang="fa-IR" sz="2400" dirty="0">
                <a:cs typeface="B Nazanin" panose="00000400000000000000" pitchFamily="2" charset="-78"/>
              </a:rPr>
              <a:t> در آن </a:t>
            </a:r>
            <a:r>
              <a:rPr lang="fa-IR" sz="2400" dirty="0" err="1">
                <a:cs typeface="B Nazanin" panose="00000400000000000000" pitchFamily="2" charset="-78"/>
              </a:rPr>
              <a:t>می‌زیستند</a:t>
            </a:r>
            <a:r>
              <a:rPr lang="fa-IR" sz="2400" dirty="0">
                <a:cs typeface="B Nazanin" panose="00000400000000000000" pitchFamily="2" charset="-78"/>
              </a:rPr>
              <a:t> و این دژ به فرمان </a:t>
            </a:r>
            <a:r>
              <a:rPr lang="fa-IR" sz="2400" dirty="0" err="1">
                <a:cs typeface="B Nazanin" panose="00000400000000000000" pitchFamily="2" charset="-78"/>
              </a:rPr>
              <a:t>المهدی</a:t>
            </a:r>
            <a:r>
              <a:rPr lang="fa-IR" sz="2400" dirty="0">
                <a:cs typeface="B Nazanin" panose="00000400000000000000" pitchFamily="2" charset="-78"/>
              </a:rPr>
              <a:t> خلیفه عباسی ویران‌ شده و </a:t>
            </a:r>
            <a:r>
              <a:rPr lang="fa-IR" sz="2400" dirty="0" err="1">
                <a:cs typeface="B Nazanin" panose="00000400000000000000" pitchFamily="2" charset="-78"/>
              </a:rPr>
              <a:t>مس‌مغان</a:t>
            </a:r>
            <a:r>
              <a:rPr lang="fa-IR" sz="2400" dirty="0">
                <a:cs typeface="B Nazanin" panose="00000400000000000000" pitchFamily="2" charset="-78"/>
              </a:rPr>
              <a:t> نیز کشته شد. در دوران سلطنت پهلوی و در </a:t>
            </a:r>
            <a:r>
              <a:rPr lang="fa-IR" sz="2400" dirty="0" err="1">
                <a:cs typeface="B Nazanin" panose="00000400000000000000" pitchFamily="2" charset="-78"/>
              </a:rPr>
              <a:t>دوره‌های</a:t>
            </a:r>
            <a:r>
              <a:rPr lang="fa-IR" sz="2400" dirty="0">
                <a:cs typeface="B Nazanin" panose="00000400000000000000" pitchFamily="2" charset="-78"/>
              </a:rPr>
              <a:t> مختلفی از تاریخ ایران از نقش کوه دماوند و خورشید در حال تابش از پشت آن </a:t>
            </a:r>
            <a:r>
              <a:rPr lang="fa-IR" sz="2400" dirty="0" err="1">
                <a:cs typeface="B Nazanin" panose="00000400000000000000" pitchFamily="2" charset="-78"/>
              </a:rPr>
              <a:t>به‌عنوان</a:t>
            </a:r>
            <a:r>
              <a:rPr lang="fa-IR" sz="2400" dirty="0">
                <a:cs typeface="B Nazanin" panose="00000400000000000000" pitchFamily="2" charset="-78"/>
              </a:rPr>
              <a:t> نماد ایران زمین بهره </a:t>
            </a:r>
            <a:r>
              <a:rPr lang="fa-IR" sz="2400" dirty="0" err="1">
                <a:cs typeface="B Nazanin" panose="00000400000000000000" pitchFamily="2" charset="-78"/>
              </a:rPr>
              <a:t>می‌بردند</a:t>
            </a:r>
            <a:r>
              <a:rPr lang="fa-IR" sz="2400" dirty="0">
                <a:cs typeface="B Nazanin" panose="00000400000000000000" pitchFamily="2" charset="-78"/>
              </a:rPr>
              <a:t>.</a:t>
            </a:r>
          </a:p>
        </p:txBody>
      </p:sp>
      <p:pic>
        <p:nvPicPr>
          <p:cNvPr id="4" name="WhatsApp Audio 2022-03-11 at 5.10.01 PM.mp4">
            <a:hlinkClick r:id="" action="ppaction://media"/>
          </p:cNvPr>
          <p:cNvPicPr>
            <a:picLocks noRot="1" noChangeAspect="1"/>
          </p:cNvPicPr>
          <p:nvPr>
            <a:videoFile r:link="rId1"/>
          </p:nvPr>
        </p:nvPicPr>
        <p:blipFill>
          <a:blip r:embed="rId3"/>
          <a:stretch>
            <a:fillRect/>
          </a:stretch>
        </p:blipFill>
        <p:spPr>
          <a:xfrm>
            <a:off x="914400" y="6244046"/>
            <a:ext cx="1018903" cy="156753"/>
          </a:xfrm>
          <a:prstGeom prst="rect">
            <a:avLst/>
          </a:prstGeom>
        </p:spPr>
      </p:pic>
    </p:spTree>
    <p:extLst>
      <p:ext uri="{BB962C8B-B14F-4D97-AF65-F5344CB8AC3E}">
        <p14:creationId xmlns="" xmlns:p14="http://schemas.microsoft.com/office/powerpoint/2010/main" val="40786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12E3F-FED5-4722-B374-D0F12B68AA6E}"/>
              </a:ext>
            </a:extLst>
          </p:cNvPr>
          <p:cNvSpPr>
            <a:spLocks noGrp="1"/>
          </p:cNvSpPr>
          <p:nvPr>
            <p:ph type="title"/>
          </p:nvPr>
        </p:nvSpPr>
        <p:spPr>
          <a:xfrm>
            <a:off x="1828800" y="872065"/>
            <a:ext cx="8534400" cy="1507067"/>
          </a:xfrm>
        </p:spPr>
        <p:txBody>
          <a:bodyPr>
            <a:normAutofit/>
          </a:bodyPr>
          <a:lstStyle/>
          <a:p>
            <a:pPr algn="ctr"/>
            <a:r>
              <a:rPr lang="fa-IR" sz="4000" dirty="0">
                <a:cs typeface="B Nazanin" panose="00000400000000000000" pitchFamily="2" charset="-78"/>
              </a:rPr>
              <a:t>نام و ریشه </a:t>
            </a:r>
            <a:r>
              <a:rPr lang="fa-IR" sz="4000" dirty="0" err="1">
                <a:cs typeface="B Nazanin" panose="00000400000000000000" pitchFamily="2" charset="-78"/>
              </a:rPr>
              <a:t>شناسی</a:t>
            </a:r>
            <a:endParaRPr lang="fa-IR" sz="4000" dirty="0">
              <a:cs typeface="B Nazanin" panose="00000400000000000000" pitchFamily="2" charset="-78"/>
            </a:endParaRPr>
          </a:p>
        </p:txBody>
      </p:sp>
      <p:sp>
        <p:nvSpPr>
          <p:cNvPr id="3" name="Content Placeholder 2">
            <a:extLst>
              <a:ext uri="{FF2B5EF4-FFF2-40B4-BE49-F238E27FC236}">
                <a16:creationId xmlns="" xmlns:a16="http://schemas.microsoft.com/office/drawing/2014/main" id="{93C34C19-E4D2-4082-BCBB-8DC0DAC1E426}"/>
              </a:ext>
            </a:extLst>
          </p:cNvPr>
          <p:cNvSpPr>
            <a:spLocks noGrp="1"/>
          </p:cNvSpPr>
          <p:nvPr>
            <p:ph idx="1"/>
          </p:nvPr>
        </p:nvSpPr>
        <p:spPr>
          <a:xfrm>
            <a:off x="1828800" y="2379132"/>
            <a:ext cx="8534400" cy="3615267"/>
          </a:xfrm>
        </p:spPr>
        <p:txBody>
          <a:bodyPr>
            <a:normAutofit/>
          </a:bodyPr>
          <a:lstStyle/>
          <a:p>
            <a:pPr marL="0" indent="0">
              <a:buNone/>
            </a:pPr>
            <a:r>
              <a:rPr lang="fa-IR" sz="2400" dirty="0">
                <a:cs typeface="B Nazanin" panose="00000400000000000000" pitchFamily="2" charset="-78"/>
              </a:rPr>
              <a:t>نام دماوند به دو صورت دماوند و دنباوند ثبت شده </a:t>
            </a:r>
            <a:r>
              <a:rPr lang="fa-IR" sz="2400" dirty="0" smtClean="0">
                <a:cs typeface="B Nazanin" panose="00000400000000000000" pitchFamily="2" charset="-78"/>
              </a:rPr>
              <a:t>است. </a:t>
            </a:r>
            <a:r>
              <a:rPr lang="fa-IR" sz="2400" dirty="0">
                <a:cs typeface="B Nazanin" panose="00000400000000000000" pitchFamily="2" charset="-78"/>
              </a:rPr>
              <a:t>در مورد دلیل </a:t>
            </a:r>
            <a:r>
              <a:rPr lang="fa-IR" sz="2400" dirty="0" err="1">
                <a:cs typeface="B Nazanin" panose="00000400000000000000" pitchFamily="2" charset="-78"/>
              </a:rPr>
              <a:t>نام‌گذاری</a:t>
            </a:r>
            <a:r>
              <a:rPr lang="fa-IR" sz="2400" dirty="0">
                <a:cs typeface="B Nazanin" panose="00000400000000000000" pitchFamily="2" charset="-78"/>
              </a:rPr>
              <a:t> دماوند در فرهنگ معین آمده است: دم (</a:t>
            </a:r>
            <a:r>
              <a:rPr lang="fa-IR" sz="2400" dirty="0" err="1">
                <a:cs typeface="B Nazanin" panose="00000400000000000000" pitchFamily="2" charset="-78"/>
              </a:rPr>
              <a:t>دمه</a:t>
            </a:r>
            <a:r>
              <a:rPr lang="fa-IR" sz="2400" dirty="0">
                <a:cs typeface="B Nazanin" panose="00000400000000000000" pitchFamily="2" charset="-78"/>
              </a:rPr>
              <a:t>، بخار) + آوند = دماوند؛ دارای </a:t>
            </a:r>
            <a:r>
              <a:rPr lang="fa-IR" sz="2400" dirty="0" err="1">
                <a:cs typeface="B Nazanin" panose="00000400000000000000" pitchFamily="2" charset="-78"/>
              </a:rPr>
              <a:t>دمه</a:t>
            </a:r>
            <a:r>
              <a:rPr lang="fa-IR" sz="2400" dirty="0">
                <a:cs typeface="B Nazanin" panose="00000400000000000000" pitchFamily="2" charset="-78"/>
              </a:rPr>
              <a:t> و دود و بخار (آتشفشان).</a:t>
            </a:r>
          </a:p>
        </p:txBody>
      </p:sp>
      <p:pic>
        <p:nvPicPr>
          <p:cNvPr id="4" name="WhatsApp Audio 2022-03-11 at 6.32.53 PM.mp4">
            <a:hlinkClick r:id="" action="ppaction://media"/>
          </p:cNvPr>
          <p:cNvPicPr>
            <a:picLocks noRot="1" noChangeAspect="1"/>
          </p:cNvPicPr>
          <p:nvPr>
            <a:videoFile r:link="rId1"/>
          </p:nvPr>
        </p:nvPicPr>
        <p:blipFill>
          <a:blip r:embed="rId3"/>
          <a:stretch>
            <a:fillRect/>
          </a:stretch>
        </p:blipFill>
        <p:spPr>
          <a:xfrm>
            <a:off x="757646" y="6061166"/>
            <a:ext cx="1084217" cy="182878"/>
          </a:xfrm>
          <a:prstGeom prst="rect">
            <a:avLst/>
          </a:prstGeom>
        </p:spPr>
      </p:pic>
    </p:spTree>
    <p:extLst>
      <p:ext uri="{BB962C8B-B14F-4D97-AF65-F5344CB8AC3E}">
        <p14:creationId xmlns="" xmlns:p14="http://schemas.microsoft.com/office/powerpoint/2010/main" val="17598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7475A664-A3E4-45D1-8ED3-83214A1DC0DD}"/>
              </a:ext>
            </a:extLst>
          </p:cNvPr>
          <p:cNvPicPr>
            <a:picLocks noGrp="1" noChangeAspect="1"/>
          </p:cNvPicPr>
          <p:nvPr>
            <p:ph idx="1"/>
          </p:nvPr>
        </p:nvPicPr>
        <p:blipFill>
          <a:blip r:embed="rId2"/>
          <a:stretch>
            <a:fillRect/>
          </a:stretch>
        </p:blipFill>
        <p:spPr>
          <a:xfrm>
            <a:off x="2888728" y="1290819"/>
            <a:ext cx="6414543" cy="4276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39609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65BB41-E56D-4E2B-8293-55E14053F937}"/>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جاهای دیدنی قله دماوند</a:t>
            </a:r>
          </a:p>
        </p:txBody>
      </p:sp>
      <p:sp>
        <p:nvSpPr>
          <p:cNvPr id="3" name="Content Placeholder 2">
            <a:extLst>
              <a:ext uri="{FF2B5EF4-FFF2-40B4-BE49-F238E27FC236}">
                <a16:creationId xmlns="" xmlns:a16="http://schemas.microsoft.com/office/drawing/2014/main" id="{E5C1EEF8-3FA6-4085-A231-B8B9FA39B574}"/>
              </a:ext>
            </a:extLst>
          </p:cNvPr>
          <p:cNvSpPr>
            <a:spLocks noGrp="1"/>
          </p:cNvSpPr>
          <p:nvPr>
            <p:ph idx="1"/>
          </p:nvPr>
        </p:nvSpPr>
        <p:spPr>
          <a:xfrm>
            <a:off x="1828800" y="2370668"/>
            <a:ext cx="8534400" cy="3615267"/>
          </a:xfrm>
        </p:spPr>
        <p:txBody>
          <a:bodyPr>
            <a:normAutofit lnSpcReduction="10000"/>
          </a:bodyPr>
          <a:lstStyle/>
          <a:p>
            <a:pPr marL="0" indent="0">
              <a:buNone/>
            </a:pPr>
            <a:r>
              <a:rPr lang="fa-IR" sz="4000" b="1" dirty="0">
                <a:solidFill>
                  <a:schemeClr val="tx1"/>
                </a:solidFill>
                <a:cs typeface="B Nazanin" panose="00000400000000000000" pitchFamily="2" charset="-78"/>
              </a:rPr>
              <a:t>آبشار</a:t>
            </a:r>
          </a:p>
          <a:p>
            <a:pPr marL="0" indent="0">
              <a:buNone/>
            </a:pPr>
            <a:r>
              <a:rPr lang="fa-IR" sz="2400" dirty="0">
                <a:cs typeface="B Nazanin" panose="00000400000000000000" pitchFamily="2" charset="-78"/>
              </a:rPr>
              <a:t>در جبهه جنوبی کوه دماوند </a:t>
            </a:r>
            <a:r>
              <a:rPr lang="fa-IR" sz="2400" dirty="0" err="1">
                <a:cs typeface="B Nazanin" panose="00000400000000000000" pitchFamily="2" charset="-78"/>
              </a:rPr>
              <a:t>آبشاری</a:t>
            </a:r>
            <a:r>
              <a:rPr lang="fa-IR" sz="2400" dirty="0">
                <a:cs typeface="B Nazanin" panose="00000400000000000000" pitchFamily="2" charset="-78"/>
              </a:rPr>
              <a:t> </a:t>
            </a:r>
            <a:r>
              <a:rPr lang="fa-IR" sz="2400" dirty="0" err="1">
                <a:cs typeface="B Nazanin" panose="00000400000000000000" pitchFamily="2" charset="-78"/>
              </a:rPr>
              <a:t>یخ‌زده</a:t>
            </a:r>
            <a:r>
              <a:rPr lang="fa-IR" sz="2400" dirty="0">
                <a:cs typeface="B Nazanin" panose="00000400000000000000" pitchFamily="2" charset="-78"/>
              </a:rPr>
              <a:t> وجود دارد که در جهان </a:t>
            </a:r>
            <a:r>
              <a:rPr lang="fa-IR" sz="2400" dirty="0" err="1">
                <a:cs typeface="B Nazanin" panose="00000400000000000000" pitchFamily="2" charset="-78"/>
              </a:rPr>
              <a:t>منحصربه‌فرد</a:t>
            </a:r>
            <a:r>
              <a:rPr lang="fa-IR" sz="2400" dirty="0">
                <a:cs typeface="B Nazanin" panose="00000400000000000000" pitchFamily="2" charset="-78"/>
              </a:rPr>
              <a:t> است. بلندی آن ۷ متر و قطر آن ۳ متر است و یخ آن </a:t>
            </a:r>
            <a:r>
              <a:rPr lang="fa-IR" sz="2400" dirty="0" err="1">
                <a:cs typeface="B Nazanin" panose="00000400000000000000" pitchFamily="2" charset="-78"/>
              </a:rPr>
              <a:t>هیچ‌گاه</a:t>
            </a:r>
            <a:r>
              <a:rPr lang="fa-IR" sz="2400" dirty="0">
                <a:cs typeface="B Nazanin" panose="00000400000000000000" pitchFamily="2" charset="-78"/>
              </a:rPr>
              <a:t> ذوب </a:t>
            </a:r>
            <a:r>
              <a:rPr lang="fa-IR" sz="2400" dirty="0" err="1">
                <a:cs typeface="B Nazanin" panose="00000400000000000000" pitchFamily="2" charset="-78"/>
              </a:rPr>
              <a:t>نمی‌شود</a:t>
            </a:r>
            <a:r>
              <a:rPr lang="fa-IR" sz="2400" dirty="0">
                <a:cs typeface="B Nazanin" panose="00000400000000000000" pitchFamily="2" charset="-78"/>
              </a:rPr>
              <a:t>. در فصل تابستان، هر روز بر اثر تابش آفتاب در حدود ظهر و یک ساعت بعدازظهر، دمای هوا به بالای صفر </a:t>
            </a:r>
            <a:r>
              <a:rPr lang="fa-IR" sz="2400" dirty="0" err="1">
                <a:cs typeface="B Nazanin" panose="00000400000000000000" pitchFamily="2" charset="-78"/>
              </a:rPr>
              <a:t>می‌رسد</a:t>
            </a:r>
            <a:r>
              <a:rPr lang="fa-IR" sz="2400" dirty="0">
                <a:cs typeface="B Nazanin" panose="00000400000000000000" pitchFamily="2" charset="-78"/>
              </a:rPr>
              <a:t> و </a:t>
            </a:r>
            <a:r>
              <a:rPr lang="fa-IR" sz="2400" dirty="0" err="1">
                <a:cs typeface="B Nazanin" panose="00000400000000000000" pitchFamily="2" charset="-78"/>
              </a:rPr>
              <a:t>به‌دنبال</a:t>
            </a:r>
            <a:r>
              <a:rPr lang="fa-IR" sz="2400" dirty="0">
                <a:cs typeface="B Nazanin" panose="00000400000000000000" pitchFamily="2" charset="-78"/>
              </a:rPr>
              <a:t> آن آب بسیار کمی جاری </a:t>
            </a:r>
            <a:r>
              <a:rPr lang="fa-IR" sz="2400" dirty="0" err="1">
                <a:cs typeface="B Nazanin" panose="00000400000000000000" pitchFamily="2" charset="-78"/>
              </a:rPr>
              <a:t>می‌شود</a:t>
            </a:r>
            <a:r>
              <a:rPr lang="fa-IR" sz="2400" dirty="0">
                <a:cs typeface="B Nazanin" panose="00000400000000000000" pitchFamily="2" charset="-78"/>
              </a:rPr>
              <a:t> و در حدود ۴ بعدازظهر، دمای هوا به زیر صفر </a:t>
            </a:r>
            <a:r>
              <a:rPr lang="fa-IR" sz="2400" dirty="0" err="1">
                <a:cs typeface="B Nazanin" panose="00000400000000000000" pitchFamily="2" charset="-78"/>
              </a:rPr>
              <a:t>می‌رسد</a:t>
            </a:r>
            <a:r>
              <a:rPr lang="fa-IR" sz="2400" dirty="0">
                <a:cs typeface="B Nazanin" panose="00000400000000000000" pitchFamily="2" charset="-78"/>
              </a:rPr>
              <a:t> و یخ </a:t>
            </a:r>
            <a:r>
              <a:rPr lang="fa-IR" sz="2400" dirty="0" err="1">
                <a:cs typeface="B Nazanin" panose="00000400000000000000" pitchFamily="2" charset="-78"/>
              </a:rPr>
              <a:t>ذوب‌شده</a:t>
            </a:r>
            <a:r>
              <a:rPr lang="fa-IR" sz="2400" dirty="0">
                <a:cs typeface="B Nazanin" panose="00000400000000000000" pitchFamily="2" charset="-78"/>
              </a:rPr>
              <a:t> دوباره منجمد </a:t>
            </a:r>
            <a:r>
              <a:rPr lang="fa-IR" sz="2400" dirty="0" err="1">
                <a:cs typeface="B Nazanin" panose="00000400000000000000" pitchFamily="2" charset="-78"/>
              </a:rPr>
              <a:t>می‌شود</a:t>
            </a:r>
            <a:r>
              <a:rPr lang="fa-IR" sz="2400" dirty="0">
                <a:cs typeface="B Nazanin" panose="00000400000000000000" pitchFamily="2" charset="-78"/>
              </a:rPr>
              <a:t>؛ به این ترتیب </a:t>
            </a:r>
            <a:r>
              <a:rPr lang="fa-IR" sz="2400" dirty="0" err="1">
                <a:cs typeface="B Nazanin" panose="00000400000000000000" pitchFamily="2" charset="-78"/>
              </a:rPr>
              <a:t>آبشاری</a:t>
            </a:r>
            <a:r>
              <a:rPr lang="fa-IR" sz="2400" dirty="0">
                <a:cs typeface="B Nazanin" panose="00000400000000000000" pitchFamily="2" charset="-78"/>
              </a:rPr>
              <a:t> </a:t>
            </a:r>
            <a:r>
              <a:rPr lang="fa-IR" sz="2400" dirty="0" err="1">
                <a:cs typeface="B Nazanin" panose="00000400000000000000" pitchFamily="2" charset="-78"/>
              </a:rPr>
              <a:t>یخی</a:t>
            </a:r>
            <a:r>
              <a:rPr lang="fa-IR" sz="2400" dirty="0">
                <a:cs typeface="B Nazanin" panose="00000400000000000000" pitchFamily="2" charset="-78"/>
              </a:rPr>
              <a:t> پدید </a:t>
            </a:r>
            <a:r>
              <a:rPr lang="fa-IR" sz="2400" dirty="0" err="1">
                <a:cs typeface="B Nazanin" panose="00000400000000000000" pitchFamily="2" charset="-78"/>
              </a:rPr>
              <a:t>می‌آید</a:t>
            </a:r>
            <a:r>
              <a:rPr lang="fa-IR" sz="2400" dirty="0">
                <a:cs typeface="B Nazanin" panose="00000400000000000000" pitchFamily="2" charset="-78"/>
              </a:rPr>
              <a:t> که همواره </a:t>
            </a:r>
            <a:r>
              <a:rPr lang="fa-IR" sz="2400" dirty="0" err="1">
                <a:cs typeface="B Nazanin" panose="00000400000000000000" pitchFamily="2" charset="-78"/>
              </a:rPr>
              <a:t>یخ‌زده</a:t>
            </a:r>
            <a:r>
              <a:rPr lang="fa-IR" sz="2400" dirty="0">
                <a:cs typeface="B Nazanin" panose="00000400000000000000" pitchFamily="2" charset="-78"/>
              </a:rPr>
              <a:t> است. در بالای این آبشار گودالی وجود دارد که در تمام طول سال پوشیده از برف است. آبشار </a:t>
            </a:r>
            <a:r>
              <a:rPr lang="fa-IR" sz="2400" dirty="0" err="1">
                <a:cs typeface="B Nazanin" panose="00000400000000000000" pitchFamily="2" charset="-78"/>
              </a:rPr>
              <a:t>یخی</a:t>
            </a:r>
            <a:r>
              <a:rPr lang="fa-IR" sz="2400" dirty="0">
                <a:cs typeface="B Nazanin" panose="00000400000000000000" pitchFamily="2" charset="-78"/>
              </a:rPr>
              <a:t> کوه دماوند با قرار داشتن در ارتفاع ۵۱۰۰ متری، از نظر ارتفاع از سطح دریا مرتفع ترین آبشار در خاورمیانه است.</a:t>
            </a:r>
          </a:p>
        </p:txBody>
      </p:sp>
      <p:pic>
        <p:nvPicPr>
          <p:cNvPr id="4" name="WhatsApp Audio 2022-03-11 at 6.42.15 PM.mp4">
            <a:hlinkClick r:id="" action="ppaction://media"/>
          </p:cNvPr>
          <p:cNvPicPr>
            <a:picLocks noRot="1" noChangeAspect="1"/>
          </p:cNvPicPr>
          <p:nvPr>
            <a:videoFile r:link="rId1"/>
          </p:nvPr>
        </p:nvPicPr>
        <p:blipFill>
          <a:blip r:embed="rId3"/>
          <a:stretch>
            <a:fillRect/>
          </a:stretch>
        </p:blipFill>
        <p:spPr>
          <a:xfrm>
            <a:off x="692332" y="6230983"/>
            <a:ext cx="1162594" cy="143692"/>
          </a:xfrm>
          <a:prstGeom prst="rect">
            <a:avLst/>
          </a:prstGeom>
        </p:spPr>
      </p:pic>
    </p:spTree>
    <p:extLst>
      <p:ext uri="{BB962C8B-B14F-4D97-AF65-F5344CB8AC3E}">
        <p14:creationId xmlns="" xmlns:p14="http://schemas.microsoft.com/office/powerpoint/2010/main" val="22838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E87BCD-ECF9-4DAF-9616-47F1BA350724}"/>
              </a:ext>
            </a:extLst>
          </p:cNvPr>
          <p:cNvSpPr>
            <a:spLocks noGrp="1"/>
          </p:cNvSpPr>
          <p:nvPr>
            <p:ph type="title"/>
          </p:nvPr>
        </p:nvSpPr>
        <p:spPr>
          <a:xfrm>
            <a:off x="1828800" y="986366"/>
            <a:ext cx="8534400" cy="1507067"/>
          </a:xfrm>
        </p:spPr>
        <p:txBody>
          <a:bodyPr>
            <a:normAutofit/>
          </a:bodyPr>
          <a:lstStyle/>
          <a:p>
            <a:pPr algn="ctr"/>
            <a:r>
              <a:rPr lang="fa-IR" sz="4000" dirty="0">
                <a:cs typeface="B Nazanin" panose="00000400000000000000" pitchFamily="2" charset="-78"/>
              </a:rPr>
              <a:t>چکیده</a:t>
            </a:r>
          </a:p>
        </p:txBody>
      </p:sp>
      <p:sp>
        <p:nvSpPr>
          <p:cNvPr id="5" name="Content Placeholder 2">
            <a:extLst>
              <a:ext uri="{FF2B5EF4-FFF2-40B4-BE49-F238E27FC236}">
                <a16:creationId xmlns="" xmlns:a16="http://schemas.microsoft.com/office/drawing/2014/main" id="{5F3EFE58-D5C6-194E-9D8A-20CF8F2A23B2}"/>
              </a:ext>
            </a:extLst>
          </p:cNvPr>
          <p:cNvSpPr txBox="1">
            <a:spLocks noGrp="1"/>
          </p:cNvSpPr>
          <p:nvPr>
            <p:ph idx="1"/>
          </p:nvPr>
        </p:nvSpPr>
        <p:spPr>
          <a:xfrm>
            <a:off x="1828800" y="2493963"/>
            <a:ext cx="8534400" cy="3378200"/>
          </a:xfrm>
          <a:prstGeom prst="rect">
            <a:avLst/>
          </a:prstGeom>
        </p:spPr>
        <p:txBody>
          <a:bodyPr vert="horz" lIns="91440" tIns="45720" rIns="91440" bIns="45720" rtlCol="0" anchor="ctr">
            <a:normAutofit/>
          </a:bodyPr>
          <a:lst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fa-IR" sz="2400" dirty="0">
                <a:cs typeface="B Nazanin" panose="00000400000000000000" pitchFamily="2" charset="-78"/>
              </a:rPr>
              <a:t>کوه دماوند در بخش مرکزی رشته‌کوه البرز در جنوب دریای مازندران جای دارد. از دیدگاه تقسیمات کشوری، این قله در بخش لاریجان شهرستان آمل در استان مازندران قرار گرفته است. این کوه در سیزدهم تیرماه سال ۱۳۸۷ به‌عنوان نخستین اثر طبیعی ایران در فهرست آثار ملی ثبت شد. همچنین، قله دماوند از سال ۱۳۸۱ به‌عنوان اثر طبیعی ملی در شمار مناطق چهارگانه ارزشمند از نظر حفاظت محیط زیست قرار گرفته است.کوه دماوند برای ایرانیان نماد عظمت و شکوه بوده و از دیرباز در ادبیات و تاریخ کشور نقش پررنگی داشته است و در افسانه‌های پارسی همواره از این کوه یاد شده است. </a:t>
            </a:r>
          </a:p>
        </p:txBody>
      </p:sp>
      <p:pic>
        <p:nvPicPr>
          <p:cNvPr id="4" name="WhatsApp Audio 2022-03-11 at 4.28.21 PM.mp4">
            <a:hlinkClick r:id="" action="ppaction://media"/>
          </p:cNvPr>
          <p:cNvPicPr>
            <a:picLocks noRot="1" noChangeAspect="1"/>
          </p:cNvPicPr>
          <p:nvPr>
            <a:videoFile r:link="rId1"/>
          </p:nvPr>
        </p:nvPicPr>
        <p:blipFill>
          <a:blip r:embed="rId3"/>
          <a:stretch>
            <a:fillRect/>
          </a:stretch>
        </p:blipFill>
        <p:spPr>
          <a:xfrm>
            <a:off x="470263" y="6035040"/>
            <a:ext cx="1240972" cy="222069"/>
          </a:xfrm>
          <a:prstGeom prst="rect">
            <a:avLst/>
          </a:prstGeom>
        </p:spPr>
      </p:pic>
    </p:spTree>
    <p:extLst>
      <p:ext uri="{BB962C8B-B14F-4D97-AF65-F5344CB8AC3E}">
        <p14:creationId xmlns="" xmlns:p14="http://schemas.microsoft.com/office/powerpoint/2010/main" val="61539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AE694232-E899-4086-AE65-F78A337A739D}"/>
              </a:ext>
            </a:extLst>
          </p:cNvPr>
          <p:cNvPicPr>
            <a:picLocks noGrp="1" noChangeAspect="1"/>
          </p:cNvPicPr>
          <p:nvPr>
            <p:ph idx="1"/>
          </p:nvPr>
        </p:nvPicPr>
        <p:blipFill>
          <a:blip r:embed="rId2"/>
          <a:stretch>
            <a:fillRect/>
          </a:stretch>
        </p:blipFill>
        <p:spPr>
          <a:xfrm>
            <a:off x="2206847" y="1241351"/>
            <a:ext cx="7778306" cy="4375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483720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DD7C20-4EB5-41B0-80D6-B87B32B6A18B}"/>
              </a:ext>
            </a:extLst>
          </p:cNvPr>
          <p:cNvSpPr>
            <a:spLocks noGrp="1"/>
          </p:cNvSpPr>
          <p:nvPr>
            <p:ph type="title"/>
          </p:nvPr>
        </p:nvSpPr>
        <p:spPr>
          <a:xfrm>
            <a:off x="1828800" y="244549"/>
            <a:ext cx="8534400" cy="1507067"/>
          </a:xfrm>
        </p:spPr>
        <p:txBody>
          <a:bodyPr>
            <a:normAutofit/>
          </a:bodyPr>
          <a:lstStyle/>
          <a:p>
            <a:pPr algn="ctr"/>
            <a:r>
              <a:rPr lang="fa-IR" sz="4000" dirty="0">
                <a:cs typeface="B Nazanin" panose="00000400000000000000" pitchFamily="2" charset="-78"/>
              </a:rPr>
              <a:t>یخچال</a:t>
            </a:r>
          </a:p>
        </p:txBody>
      </p:sp>
      <p:sp>
        <p:nvSpPr>
          <p:cNvPr id="3" name="Content Placeholder 2">
            <a:extLst>
              <a:ext uri="{FF2B5EF4-FFF2-40B4-BE49-F238E27FC236}">
                <a16:creationId xmlns="" xmlns:a16="http://schemas.microsoft.com/office/drawing/2014/main" id="{881B6628-3D30-43AF-964B-E7D35F75B936}"/>
              </a:ext>
            </a:extLst>
          </p:cNvPr>
          <p:cNvSpPr>
            <a:spLocks noGrp="1"/>
          </p:cNvSpPr>
          <p:nvPr>
            <p:ph idx="1"/>
          </p:nvPr>
        </p:nvSpPr>
        <p:spPr>
          <a:xfrm>
            <a:off x="1828800" y="1605123"/>
            <a:ext cx="8534400" cy="4519230"/>
          </a:xfrm>
        </p:spPr>
        <p:txBody>
          <a:bodyPr>
            <a:noAutofit/>
          </a:bodyPr>
          <a:lstStyle/>
          <a:p>
            <a:pPr marL="0" indent="0">
              <a:buNone/>
            </a:pPr>
            <a:r>
              <a:rPr lang="fa-IR" sz="2400" dirty="0" err="1">
                <a:cs typeface="B Nazanin" panose="00000400000000000000" pitchFamily="2" charset="-78"/>
              </a:rPr>
              <a:t>یخچال‌های</a:t>
            </a:r>
            <a:r>
              <a:rPr lang="fa-IR" sz="2400" dirty="0">
                <a:cs typeface="B Nazanin" panose="00000400000000000000" pitchFamily="2" charset="-78"/>
              </a:rPr>
              <a:t> طبیعی معروف کوه دماوند به شرح ذیل هستند:</a:t>
            </a:r>
          </a:p>
          <a:p>
            <a:pPr marL="0" indent="0">
              <a:buNone/>
            </a:pPr>
            <a:endParaRPr lang="fa-IR" sz="2400" dirty="0">
              <a:cs typeface="B Nazanin" panose="00000400000000000000" pitchFamily="2" charset="-78"/>
            </a:endParaRPr>
          </a:p>
          <a:p>
            <a:pPr>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a:t>
            </a:r>
            <a:r>
              <a:rPr lang="fa-IR" sz="2400" dirty="0" err="1">
                <a:cs typeface="B Nazanin" panose="00000400000000000000" pitchFamily="2" charset="-78"/>
              </a:rPr>
              <a:t>سیوله</a:t>
            </a:r>
            <a:r>
              <a:rPr lang="fa-IR" sz="2400" dirty="0">
                <a:cs typeface="B Nazanin" panose="00000400000000000000" pitchFamily="2" charset="-78"/>
              </a:rPr>
              <a:t> (جبهه شمالی)</a:t>
            </a:r>
          </a:p>
          <a:p>
            <a:pPr lvl="8">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دره </a:t>
            </a:r>
            <a:r>
              <a:rPr lang="fa-IR" sz="2400" dirty="0" err="1">
                <a:cs typeface="B Nazanin" panose="00000400000000000000" pitchFamily="2" charset="-78"/>
              </a:rPr>
              <a:t>یخار</a:t>
            </a:r>
            <a:r>
              <a:rPr lang="fa-IR" sz="2400" dirty="0">
                <a:cs typeface="B Nazanin" panose="00000400000000000000" pitchFamily="2" charset="-78"/>
              </a:rPr>
              <a:t> (شمال شرقی)</a:t>
            </a:r>
          </a:p>
          <a:p>
            <a:pPr>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دوبی سل (جبهه شمالی)</a:t>
            </a:r>
          </a:p>
          <a:p>
            <a:pPr lvl="8">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a:t>
            </a:r>
            <a:r>
              <a:rPr lang="fa-IR" sz="2400" dirty="0" err="1">
                <a:cs typeface="B Nazanin" panose="00000400000000000000" pitchFamily="2" charset="-78"/>
              </a:rPr>
              <a:t>عروسک‌ها</a:t>
            </a:r>
            <a:r>
              <a:rPr lang="fa-IR" sz="2400" dirty="0">
                <a:cs typeface="B Nazanin" panose="00000400000000000000" pitchFamily="2" charset="-78"/>
              </a:rPr>
              <a:t> (جبهه شمالی)</a:t>
            </a:r>
          </a:p>
          <a:p>
            <a:pPr>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a:t>
            </a:r>
            <a:r>
              <a:rPr lang="fa-IR" sz="2400" dirty="0" err="1">
                <a:cs typeface="B Nazanin" panose="00000400000000000000" pitchFamily="2" charset="-78"/>
              </a:rPr>
              <a:t>خورتاب</a:t>
            </a:r>
            <a:r>
              <a:rPr lang="fa-IR" sz="2400" dirty="0">
                <a:cs typeface="B Nazanin" panose="00000400000000000000" pitchFamily="2" charset="-78"/>
              </a:rPr>
              <a:t> سر</a:t>
            </a:r>
          </a:p>
          <a:p>
            <a:pPr lvl="8">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شمال غربی</a:t>
            </a:r>
          </a:p>
          <a:p>
            <a:pPr>
              <a:buClr>
                <a:schemeClr val="accent3">
                  <a:lumMod val="20000"/>
                  <a:lumOff val="80000"/>
                </a:schemeClr>
              </a:buClr>
              <a:buFont typeface="Wingdings" panose="05000000000000000000" pitchFamily="2" charset="2"/>
              <a:buChar char="v"/>
            </a:pPr>
            <a:r>
              <a:rPr lang="fa-IR" sz="2400" dirty="0">
                <a:cs typeface="B Nazanin" panose="00000400000000000000" pitchFamily="2" charset="-78"/>
              </a:rPr>
              <a:t>یخچال غربی</a:t>
            </a:r>
          </a:p>
        </p:txBody>
      </p:sp>
      <p:pic>
        <p:nvPicPr>
          <p:cNvPr id="4" name="WhatsApp Audio 2022-03-11 at 6.46.08 PM.mp4">
            <a:hlinkClick r:id="" action="ppaction://media"/>
          </p:cNvPr>
          <p:cNvPicPr>
            <a:picLocks noRot="1" noChangeAspect="1"/>
          </p:cNvPicPr>
          <p:nvPr>
            <a:videoFile r:link="rId1"/>
          </p:nvPr>
        </p:nvPicPr>
        <p:blipFill>
          <a:blip r:embed="rId3"/>
          <a:stretch>
            <a:fillRect/>
          </a:stretch>
        </p:blipFill>
        <p:spPr>
          <a:xfrm>
            <a:off x="718458" y="5863611"/>
            <a:ext cx="1084216" cy="236743"/>
          </a:xfrm>
          <a:prstGeom prst="rect">
            <a:avLst/>
          </a:prstGeom>
        </p:spPr>
      </p:pic>
    </p:spTree>
    <p:extLst>
      <p:ext uri="{BB962C8B-B14F-4D97-AF65-F5344CB8AC3E}">
        <p14:creationId xmlns="" xmlns:p14="http://schemas.microsoft.com/office/powerpoint/2010/main" val="124787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E464824F-FB87-4229-97ED-0A7FFC2D123D}"/>
              </a:ext>
            </a:extLst>
          </p:cNvPr>
          <p:cNvPicPr>
            <a:picLocks noGrp="1" noChangeAspect="1"/>
          </p:cNvPicPr>
          <p:nvPr>
            <p:ph idx="1"/>
          </p:nvPr>
        </p:nvPicPr>
        <p:blipFill>
          <a:blip r:embed="rId2"/>
          <a:stretch>
            <a:fillRect/>
          </a:stretch>
        </p:blipFill>
        <p:spPr>
          <a:xfrm>
            <a:off x="2932487" y="1337127"/>
            <a:ext cx="6327026" cy="4183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63463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F60F6E-2E45-4009-B3BF-01B15A419641}"/>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آتشفشان دماوند</a:t>
            </a:r>
          </a:p>
        </p:txBody>
      </p:sp>
      <p:sp>
        <p:nvSpPr>
          <p:cNvPr id="3" name="Content Placeholder 2">
            <a:extLst>
              <a:ext uri="{FF2B5EF4-FFF2-40B4-BE49-F238E27FC236}">
                <a16:creationId xmlns="" xmlns:a16="http://schemas.microsoft.com/office/drawing/2014/main" id="{8F1D421A-CC72-499D-92CA-FDA7F9C716E5}"/>
              </a:ext>
            </a:extLst>
          </p:cNvPr>
          <p:cNvSpPr>
            <a:spLocks noGrp="1"/>
          </p:cNvSpPr>
          <p:nvPr>
            <p:ph idx="1"/>
          </p:nvPr>
        </p:nvSpPr>
        <p:spPr>
          <a:xfrm>
            <a:off x="1828800" y="1996360"/>
            <a:ext cx="8534400" cy="4223687"/>
          </a:xfrm>
        </p:spPr>
        <p:txBody>
          <a:bodyPr>
            <a:normAutofit/>
          </a:bodyPr>
          <a:lstStyle/>
          <a:p>
            <a:pPr marL="0" indent="0">
              <a:buNone/>
            </a:pPr>
            <a:r>
              <a:rPr lang="fa-IR" sz="2400" dirty="0">
                <a:cs typeface="B Nazanin" panose="00000400000000000000" pitchFamily="2" charset="-78"/>
              </a:rPr>
              <a:t>دماوند یک کوه آتشفشانی </a:t>
            </a:r>
            <a:r>
              <a:rPr lang="fa-IR" sz="2400" dirty="0" err="1">
                <a:cs typeface="B Nazanin" panose="00000400000000000000" pitchFamily="2" charset="-78"/>
              </a:rPr>
              <a:t>مطبق</a:t>
            </a:r>
            <a:r>
              <a:rPr lang="fa-IR" sz="2400" dirty="0">
                <a:cs typeface="B Nazanin" panose="00000400000000000000" pitchFamily="2" charset="-78"/>
              </a:rPr>
              <a:t> و </a:t>
            </a:r>
            <a:r>
              <a:rPr lang="fa-IR" sz="2400" dirty="0" err="1">
                <a:cs typeface="B Nazanin" panose="00000400000000000000" pitchFamily="2" charset="-78"/>
              </a:rPr>
              <a:t>نیمه‌فعال</a:t>
            </a:r>
            <a:r>
              <a:rPr lang="fa-IR" sz="2400" dirty="0">
                <a:cs typeface="B Nazanin" panose="00000400000000000000" pitchFamily="2" charset="-78"/>
              </a:rPr>
              <a:t> است که در دوران چهارم </a:t>
            </a:r>
            <a:r>
              <a:rPr lang="fa-IR" sz="2400" dirty="0" err="1">
                <a:cs typeface="B Nazanin" panose="00000400000000000000" pitchFamily="2" charset="-78"/>
              </a:rPr>
              <a:t>زمین‌شناسی</a:t>
            </a:r>
            <a:r>
              <a:rPr lang="fa-IR" sz="2400" dirty="0">
                <a:cs typeface="B Nazanin" panose="00000400000000000000" pitchFamily="2" charset="-78"/>
              </a:rPr>
              <a:t> موسوم به دوران </a:t>
            </a:r>
            <a:r>
              <a:rPr lang="fa-IR" sz="2400" dirty="0" err="1">
                <a:cs typeface="B Nazanin" panose="00000400000000000000" pitchFamily="2" charset="-78"/>
              </a:rPr>
              <a:t>هولوسین</a:t>
            </a:r>
            <a:r>
              <a:rPr lang="fa-IR" sz="2400" dirty="0">
                <a:cs typeface="B Nazanin" panose="00000400000000000000" pitchFamily="2" charset="-78"/>
              </a:rPr>
              <a:t> تشکیل شده و عمر آن با استفاده از روش کربن ۱۴ حداقل ۳۸,۵۰۰ سال تخمین زده شده‌ است. وجود چندین چشمه </a:t>
            </a:r>
            <a:r>
              <a:rPr lang="fa-IR" sz="2400" dirty="0" err="1">
                <a:cs typeface="B Nazanin" panose="00000400000000000000" pitchFamily="2" charset="-78"/>
              </a:rPr>
              <a:t>گوگردی</a:t>
            </a:r>
            <a:r>
              <a:rPr lang="fa-IR" sz="2400" dirty="0">
                <a:cs typeface="B Nazanin" panose="00000400000000000000" pitchFamily="2" charset="-78"/>
              </a:rPr>
              <a:t> و </a:t>
            </a:r>
            <a:r>
              <a:rPr lang="fa-IR" sz="2400" dirty="0" err="1">
                <a:cs typeface="B Nazanin" panose="00000400000000000000" pitchFamily="2" charset="-78"/>
              </a:rPr>
              <a:t>چشمه‌های</a:t>
            </a:r>
            <a:r>
              <a:rPr lang="fa-IR" sz="2400" dirty="0">
                <a:cs typeface="B Nazanin" panose="00000400000000000000" pitchFamily="2" charset="-78"/>
              </a:rPr>
              <a:t> آب گرم از شواهد نیمه فعال بودن این آتشفشان است. بیشترین و </a:t>
            </a:r>
            <a:r>
              <a:rPr lang="fa-IR" sz="2400" dirty="0" err="1">
                <a:cs typeface="B Nazanin" panose="00000400000000000000" pitchFamily="2" charset="-78"/>
              </a:rPr>
              <a:t>عمده‌ترین</a:t>
            </a:r>
            <a:r>
              <a:rPr lang="fa-IR" sz="2400" dirty="0">
                <a:cs typeface="B Nazanin" panose="00000400000000000000" pitchFamily="2" charset="-78"/>
              </a:rPr>
              <a:t> فعالیت آتشفشانی این کوه که باعث </a:t>
            </a:r>
            <a:r>
              <a:rPr lang="fa-IR" sz="2400" dirty="0" err="1">
                <a:cs typeface="B Nazanin" panose="00000400000000000000" pitchFamily="2" charset="-78"/>
              </a:rPr>
              <a:t>شکل‌گیری</a:t>
            </a:r>
            <a:r>
              <a:rPr lang="fa-IR" sz="2400" dirty="0">
                <a:cs typeface="B Nazanin" panose="00000400000000000000" pitchFamily="2" charset="-78"/>
              </a:rPr>
              <a:t> آن شده، در حدود ۱۰,۰۰۰ سال قبل روی داده است. قطر دهانه این آتشفشان در حدود ۴۰۰ متر است که </a:t>
            </a:r>
            <a:r>
              <a:rPr lang="fa-IR" sz="2400" dirty="0" err="1">
                <a:cs typeface="B Nazanin" panose="00000400000000000000" pitchFamily="2" charset="-78"/>
              </a:rPr>
              <a:t>دریاچه‌ای</a:t>
            </a:r>
            <a:r>
              <a:rPr lang="fa-IR" sz="2400" dirty="0">
                <a:cs typeface="B Nazanin" panose="00000400000000000000" pitchFamily="2" charset="-78"/>
              </a:rPr>
              <a:t> از یخ آن را پوشانده است.</a:t>
            </a:r>
          </a:p>
          <a:p>
            <a:pPr marL="0" indent="0">
              <a:buNone/>
            </a:pPr>
            <a:endParaRPr lang="fa-IR" sz="2400" dirty="0">
              <a:cs typeface="B Nazanin" panose="00000400000000000000" pitchFamily="2" charset="-78"/>
            </a:endParaRPr>
          </a:p>
          <a:p>
            <a:pPr marL="0" indent="0">
              <a:buNone/>
            </a:pPr>
            <a:r>
              <a:rPr lang="fa-IR" sz="2400" dirty="0">
                <a:cs typeface="B Nazanin" panose="00000400000000000000" pitchFamily="2" charset="-78"/>
              </a:rPr>
              <a:t>برخی اعتقاد دارند که دماوند آتشفشانی نیست. اما برخی دیگر معتقد هستند که آتشفشان دماوند فعال است و خروج گاز و </a:t>
            </a:r>
            <a:r>
              <a:rPr lang="fa-IR" sz="2400" dirty="0" err="1">
                <a:cs typeface="B Nazanin" panose="00000400000000000000" pitchFamily="2" charset="-78"/>
              </a:rPr>
              <a:t>چشمه‌های</a:t>
            </a:r>
            <a:r>
              <a:rPr lang="fa-IR" sz="2400" dirty="0">
                <a:cs typeface="B Nazanin" panose="00000400000000000000" pitchFamily="2" charset="-78"/>
              </a:rPr>
              <a:t> </a:t>
            </a:r>
            <a:r>
              <a:rPr lang="fa-IR" sz="2400" dirty="0" err="1">
                <a:cs typeface="B Nazanin" panose="00000400000000000000" pitchFamily="2" charset="-78"/>
              </a:rPr>
              <a:t>آب‌گرم</a:t>
            </a:r>
            <a:r>
              <a:rPr lang="fa-IR" sz="2400" dirty="0">
                <a:cs typeface="B Nazanin" panose="00000400000000000000" pitchFamily="2" charset="-78"/>
              </a:rPr>
              <a:t>، علامت فعال بودن آن است. دکتر مهدی زارع از </a:t>
            </a:r>
            <a:r>
              <a:rPr lang="fa-IR" sz="2400" dirty="0" err="1">
                <a:cs typeface="B Nazanin" panose="00000400000000000000" pitchFamily="2" charset="-78"/>
              </a:rPr>
              <a:t>متخصصانی</a:t>
            </a:r>
            <a:r>
              <a:rPr lang="fa-IR" sz="2400" dirty="0">
                <a:cs typeface="B Nazanin" panose="00000400000000000000" pitchFamily="2" charset="-78"/>
              </a:rPr>
              <a:t> است که اعتقاد دارد دماوند یک کوه آتشفشانی فعال است.</a:t>
            </a:r>
          </a:p>
        </p:txBody>
      </p:sp>
      <p:pic>
        <p:nvPicPr>
          <p:cNvPr id="4" name="WhatsApp Audio 2022-03-11 at 6.50.20 PM.mp4">
            <a:hlinkClick r:id="" action="ppaction://media"/>
          </p:cNvPr>
          <p:cNvPicPr>
            <a:picLocks noRot="1" noChangeAspect="1"/>
          </p:cNvPicPr>
          <p:nvPr>
            <a:videoFile r:link="rId1"/>
          </p:nvPr>
        </p:nvPicPr>
        <p:blipFill>
          <a:blip r:embed="rId3"/>
          <a:stretch>
            <a:fillRect/>
          </a:stretch>
        </p:blipFill>
        <p:spPr>
          <a:xfrm>
            <a:off x="509452" y="6165669"/>
            <a:ext cx="953588" cy="195941"/>
          </a:xfrm>
          <a:prstGeom prst="rect">
            <a:avLst/>
          </a:prstGeom>
        </p:spPr>
      </p:pic>
    </p:spTree>
    <p:extLst>
      <p:ext uri="{BB962C8B-B14F-4D97-AF65-F5344CB8AC3E}">
        <p14:creationId xmlns="" xmlns:p14="http://schemas.microsoft.com/office/powerpoint/2010/main" val="349571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9568E84D-9C62-4240-8632-95EEA80B0763}"/>
              </a:ext>
            </a:extLst>
          </p:cNvPr>
          <p:cNvPicPr>
            <a:picLocks noGrp="1" noChangeAspect="1"/>
          </p:cNvPicPr>
          <p:nvPr>
            <p:ph idx="1"/>
          </p:nvPr>
        </p:nvPicPr>
        <p:blipFill>
          <a:blip r:embed="rId2"/>
          <a:stretch>
            <a:fillRect/>
          </a:stretch>
        </p:blipFill>
        <p:spPr>
          <a:xfrm>
            <a:off x="2831805" y="980853"/>
            <a:ext cx="6528390" cy="4896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503260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075BFB-21FA-42CC-BF92-3CD16F919290}"/>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پوشش گیاهی و جانوری کوه دماوند</a:t>
            </a:r>
          </a:p>
        </p:txBody>
      </p:sp>
      <p:sp>
        <p:nvSpPr>
          <p:cNvPr id="3" name="Content Placeholder 2">
            <a:extLst>
              <a:ext uri="{FF2B5EF4-FFF2-40B4-BE49-F238E27FC236}">
                <a16:creationId xmlns="" xmlns:a16="http://schemas.microsoft.com/office/drawing/2014/main" id="{FF92D2C0-2D34-4522-87CA-88F8A1E29950}"/>
              </a:ext>
            </a:extLst>
          </p:cNvPr>
          <p:cNvSpPr>
            <a:spLocks noGrp="1"/>
          </p:cNvSpPr>
          <p:nvPr>
            <p:ph idx="1"/>
          </p:nvPr>
        </p:nvSpPr>
        <p:spPr>
          <a:xfrm>
            <a:off x="1828800" y="2370668"/>
            <a:ext cx="8534400" cy="3615267"/>
          </a:xfrm>
        </p:spPr>
        <p:txBody>
          <a:bodyPr>
            <a:normAutofit/>
          </a:bodyPr>
          <a:lstStyle/>
          <a:p>
            <a:pPr marL="0" indent="0">
              <a:buNone/>
            </a:pPr>
            <a:r>
              <a:rPr lang="fa-IR" sz="2400" dirty="0">
                <a:cs typeface="B Nazanin" panose="00000400000000000000" pitchFamily="2" charset="-78"/>
              </a:rPr>
              <a:t>پوشش گیاهی این منطقه غنی است؛ </a:t>
            </a:r>
            <a:r>
              <a:rPr lang="fa-IR" sz="2400" dirty="0" err="1">
                <a:cs typeface="B Nazanin" panose="00000400000000000000" pitchFamily="2" charset="-78"/>
              </a:rPr>
              <a:t>به‌گونه‌ای</a:t>
            </a:r>
            <a:r>
              <a:rPr lang="fa-IR" sz="2400" dirty="0">
                <a:cs typeface="B Nazanin" panose="00000400000000000000" pitchFamily="2" charset="-78"/>
              </a:rPr>
              <a:t> که از بسیاری گیاهان دارویی‌ این منطقه در </a:t>
            </a:r>
            <a:r>
              <a:rPr lang="fa-IR" sz="2400" dirty="0" err="1">
                <a:cs typeface="B Nazanin" panose="00000400000000000000" pitchFamily="2" charset="-78"/>
              </a:rPr>
              <a:t>کتاب‌های</a:t>
            </a:r>
            <a:r>
              <a:rPr lang="fa-IR" sz="2400" dirty="0">
                <a:cs typeface="B Nazanin" panose="00000400000000000000" pitchFamily="2" charset="-78"/>
              </a:rPr>
              <a:t> معتبر گیاه </a:t>
            </a:r>
            <a:r>
              <a:rPr lang="fa-IR" sz="2400" dirty="0" err="1">
                <a:cs typeface="B Nazanin" panose="00000400000000000000" pitchFamily="2" charset="-78"/>
              </a:rPr>
              <a:t>شناسی</a:t>
            </a:r>
            <a:r>
              <a:rPr lang="fa-IR" sz="2400" dirty="0">
                <a:cs typeface="B Nazanin" panose="00000400000000000000" pitchFamily="2" charset="-78"/>
              </a:rPr>
              <a:t> یاد شده است. در ارتفاعات مختلف کوه دماوند، گیاهان فراوان و گوناگونی </a:t>
            </a:r>
            <a:r>
              <a:rPr lang="fa-IR" sz="2400" dirty="0" err="1">
                <a:cs typeface="B Nazanin" panose="00000400000000000000" pitchFamily="2" charset="-78"/>
              </a:rPr>
              <a:t>می‌روید</a:t>
            </a:r>
            <a:r>
              <a:rPr lang="fa-IR" sz="2400" dirty="0">
                <a:cs typeface="B Nazanin" panose="00000400000000000000" pitchFamily="2" charset="-78"/>
              </a:rPr>
              <a:t> که برخی از </a:t>
            </a:r>
            <a:r>
              <a:rPr lang="fa-IR" sz="2400" dirty="0" err="1">
                <a:cs typeface="B Nazanin" panose="00000400000000000000" pitchFamily="2" charset="-78"/>
              </a:rPr>
              <a:t>آن‌ها</a:t>
            </a:r>
            <a:r>
              <a:rPr lang="fa-IR" sz="2400" dirty="0">
                <a:cs typeface="B Nazanin" panose="00000400000000000000" pitchFamily="2" charset="-78"/>
              </a:rPr>
              <a:t> فقط در یک ارتفاع خاصی دیده </a:t>
            </a:r>
            <a:r>
              <a:rPr lang="fa-IR" sz="2400" dirty="0" err="1">
                <a:cs typeface="B Nazanin" panose="00000400000000000000" pitchFamily="2" charset="-78"/>
              </a:rPr>
              <a:t>می‌شود</a:t>
            </a:r>
            <a:r>
              <a:rPr lang="fa-IR" sz="2400" dirty="0">
                <a:cs typeface="B Nazanin" panose="00000400000000000000" pitchFamily="2" charset="-78"/>
              </a:rPr>
              <a:t>. گیاهان این منطقه که به اسم دماوند </a:t>
            </a:r>
            <a:r>
              <a:rPr lang="fa-IR" sz="2400" dirty="0" err="1">
                <a:cs typeface="B Nazanin" panose="00000400000000000000" pitchFamily="2" charset="-78"/>
              </a:rPr>
              <a:t>نام‌گذاری</a:t>
            </a:r>
            <a:r>
              <a:rPr lang="fa-IR" sz="2400" dirty="0">
                <a:cs typeface="B Nazanin" panose="00000400000000000000" pitchFamily="2" charset="-78"/>
              </a:rPr>
              <a:t> </a:t>
            </a:r>
            <a:r>
              <a:rPr lang="fa-IR" sz="2400" dirty="0" err="1">
                <a:cs typeface="B Nazanin" panose="00000400000000000000" pitchFamily="2" charset="-78"/>
              </a:rPr>
              <a:t>شده‌اند</a:t>
            </a:r>
            <a:r>
              <a:rPr lang="fa-IR" sz="2400" dirty="0">
                <a:cs typeface="B Nazanin" panose="00000400000000000000" pitchFamily="2" charset="-78"/>
              </a:rPr>
              <a:t>، </a:t>
            </a:r>
            <a:r>
              <a:rPr lang="fa-IR" sz="2400" dirty="0" err="1">
                <a:cs typeface="B Nazanin" panose="00000400000000000000" pitchFamily="2" charset="-78"/>
              </a:rPr>
              <a:t>عبارت‌اند</a:t>
            </a:r>
            <a:r>
              <a:rPr lang="fa-IR" sz="2400" dirty="0">
                <a:cs typeface="B Nazanin" panose="00000400000000000000" pitchFamily="2" charset="-78"/>
              </a:rPr>
              <a:t> از: کلاه </a:t>
            </a:r>
            <a:r>
              <a:rPr lang="fa-IR" sz="2400" dirty="0" err="1">
                <a:cs typeface="B Nazanin" panose="00000400000000000000" pitchFamily="2" charset="-78"/>
              </a:rPr>
              <a:t>میرحسن</a:t>
            </a:r>
            <a:r>
              <a:rPr lang="fa-IR" sz="2400" dirty="0">
                <a:cs typeface="B Nazanin" panose="00000400000000000000" pitchFamily="2" charset="-78"/>
              </a:rPr>
              <a:t> </a:t>
            </a:r>
            <a:r>
              <a:rPr lang="fa-IR" sz="2400" dirty="0" err="1">
                <a:cs typeface="B Nazanin" panose="00000400000000000000" pitchFamily="2" charset="-78"/>
              </a:rPr>
              <a:t>دماوندی</a:t>
            </a:r>
            <a:r>
              <a:rPr lang="fa-IR" sz="2400" dirty="0">
                <a:cs typeface="B Nazanin" panose="00000400000000000000" pitchFamily="2" charset="-78"/>
              </a:rPr>
              <a:t>، کزل </a:t>
            </a:r>
            <a:r>
              <a:rPr lang="fa-IR" sz="2400" dirty="0" err="1">
                <a:cs typeface="B Nazanin" panose="00000400000000000000" pitchFamily="2" charset="-78"/>
              </a:rPr>
              <a:t>دماوندی</a:t>
            </a:r>
            <a:r>
              <a:rPr lang="fa-IR" sz="2400" dirty="0">
                <a:cs typeface="B Nazanin" panose="00000400000000000000" pitchFamily="2" charset="-78"/>
              </a:rPr>
              <a:t>، </a:t>
            </a:r>
            <a:r>
              <a:rPr lang="fa-IR" sz="2400" dirty="0" err="1">
                <a:cs typeface="B Nazanin" panose="00000400000000000000" pitchFamily="2" charset="-78"/>
              </a:rPr>
              <a:t>بومادران</a:t>
            </a:r>
            <a:r>
              <a:rPr lang="fa-IR" sz="2400" dirty="0">
                <a:cs typeface="B Nazanin" panose="00000400000000000000" pitchFamily="2" charset="-78"/>
              </a:rPr>
              <a:t> </a:t>
            </a:r>
            <a:r>
              <a:rPr lang="fa-IR" sz="2400" dirty="0" err="1">
                <a:cs typeface="B Nazanin" panose="00000400000000000000" pitchFamily="2" charset="-78"/>
              </a:rPr>
              <a:t>دماوندی</a:t>
            </a:r>
            <a:r>
              <a:rPr lang="fa-IR" sz="2400" dirty="0">
                <a:cs typeface="B Nazanin" panose="00000400000000000000" pitchFamily="2" charset="-78"/>
              </a:rPr>
              <a:t>، </a:t>
            </a:r>
            <a:r>
              <a:rPr lang="fa-IR" sz="2400" dirty="0" err="1">
                <a:cs typeface="B Nazanin" panose="00000400000000000000" pitchFamily="2" charset="-78"/>
              </a:rPr>
              <a:t>پیرگیاه</a:t>
            </a:r>
            <a:r>
              <a:rPr lang="fa-IR" sz="2400" dirty="0">
                <a:cs typeface="B Nazanin" panose="00000400000000000000" pitchFamily="2" charset="-78"/>
              </a:rPr>
              <a:t> </a:t>
            </a:r>
            <a:r>
              <a:rPr lang="fa-IR" sz="2400" dirty="0" err="1">
                <a:cs typeface="B Nazanin" panose="00000400000000000000" pitchFamily="2" charset="-78"/>
              </a:rPr>
              <a:t>دماوندی</a:t>
            </a:r>
            <a:r>
              <a:rPr lang="fa-IR" sz="2400" dirty="0">
                <a:cs typeface="B Nazanin" panose="00000400000000000000" pitchFamily="2" charset="-78"/>
              </a:rPr>
              <a:t>، ریش قوش </a:t>
            </a:r>
            <a:r>
              <a:rPr lang="fa-IR" sz="2400" dirty="0" err="1">
                <a:cs typeface="B Nazanin" panose="00000400000000000000" pitchFamily="2" charset="-78"/>
              </a:rPr>
              <a:t>دماوندی</a:t>
            </a:r>
            <a:r>
              <a:rPr lang="fa-IR" sz="2400" dirty="0">
                <a:cs typeface="B Nazanin" panose="00000400000000000000" pitchFamily="2" charset="-78"/>
              </a:rPr>
              <a:t>، فراموشم مکن </a:t>
            </a:r>
            <a:r>
              <a:rPr lang="fa-IR" sz="2400" dirty="0" err="1">
                <a:cs typeface="B Nazanin" panose="00000400000000000000" pitchFamily="2" charset="-78"/>
              </a:rPr>
              <a:t>دماوندی</a:t>
            </a:r>
            <a:r>
              <a:rPr lang="fa-IR" sz="2400" dirty="0">
                <a:cs typeface="B Nazanin" panose="00000400000000000000" pitchFamily="2" charset="-78"/>
              </a:rPr>
              <a:t>، </a:t>
            </a:r>
            <a:r>
              <a:rPr lang="fa-IR" sz="2400" dirty="0" err="1">
                <a:cs typeface="B Nazanin" panose="00000400000000000000" pitchFamily="2" charset="-78"/>
              </a:rPr>
              <a:t>زنگوله‌ای</a:t>
            </a:r>
            <a:r>
              <a:rPr lang="fa-IR" sz="2400" dirty="0">
                <a:cs typeface="B Nazanin" panose="00000400000000000000" pitchFamily="2" charset="-78"/>
              </a:rPr>
              <a:t> </a:t>
            </a:r>
            <a:r>
              <a:rPr lang="fa-IR" sz="2400" dirty="0" err="1">
                <a:cs typeface="B Nazanin" panose="00000400000000000000" pitchFamily="2" charset="-78"/>
              </a:rPr>
              <a:t>دماوندی</a:t>
            </a:r>
            <a:r>
              <a:rPr lang="fa-IR" sz="2400" dirty="0">
                <a:cs typeface="B Nazanin" panose="00000400000000000000" pitchFamily="2" charset="-78"/>
              </a:rPr>
              <a:t>، کتانی </a:t>
            </a:r>
            <a:r>
              <a:rPr lang="fa-IR" sz="2400" dirty="0" err="1">
                <a:cs typeface="B Nazanin" panose="00000400000000000000" pitchFamily="2" charset="-78"/>
              </a:rPr>
              <a:t>دماوندی</a:t>
            </a:r>
            <a:r>
              <a:rPr lang="fa-IR" sz="2400" dirty="0">
                <a:cs typeface="B Nazanin" panose="00000400000000000000" pitchFamily="2" charset="-78"/>
              </a:rPr>
              <a:t> و ماشک </a:t>
            </a:r>
            <a:r>
              <a:rPr lang="fa-IR" sz="2400" dirty="0" err="1">
                <a:cs typeface="B Nazanin" panose="00000400000000000000" pitchFamily="2" charset="-78"/>
              </a:rPr>
              <a:t>دماوندی</a:t>
            </a:r>
            <a:r>
              <a:rPr lang="fa-IR" sz="2400" dirty="0">
                <a:cs typeface="B Nazanin" panose="00000400000000000000" pitchFamily="2" charset="-78"/>
              </a:rPr>
              <a:t>.</a:t>
            </a:r>
          </a:p>
        </p:txBody>
      </p:sp>
      <p:pic>
        <p:nvPicPr>
          <p:cNvPr id="4" name="WhatsApp Audio 2022-03-11 at 6.52.19 PM.mp4">
            <a:hlinkClick r:id="" action="ppaction://media"/>
          </p:cNvPr>
          <p:cNvPicPr>
            <a:picLocks noRot="1" noChangeAspect="1"/>
          </p:cNvPicPr>
          <p:nvPr>
            <a:videoFile r:link="rId1"/>
          </p:nvPr>
        </p:nvPicPr>
        <p:blipFill>
          <a:blip r:embed="rId3"/>
          <a:stretch>
            <a:fillRect/>
          </a:stretch>
        </p:blipFill>
        <p:spPr>
          <a:xfrm>
            <a:off x="888274" y="6165669"/>
            <a:ext cx="927463" cy="169816"/>
          </a:xfrm>
          <a:prstGeom prst="rect">
            <a:avLst/>
          </a:prstGeom>
        </p:spPr>
      </p:pic>
    </p:spTree>
    <p:extLst>
      <p:ext uri="{BB962C8B-B14F-4D97-AF65-F5344CB8AC3E}">
        <p14:creationId xmlns="" xmlns:p14="http://schemas.microsoft.com/office/powerpoint/2010/main" val="343590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5B8B654-5E79-4F2F-9C83-37617A1B35CD}"/>
              </a:ext>
            </a:extLst>
          </p:cNvPr>
          <p:cNvSpPr>
            <a:spLocks noGrp="1"/>
          </p:cNvSpPr>
          <p:nvPr>
            <p:ph idx="1"/>
          </p:nvPr>
        </p:nvSpPr>
        <p:spPr>
          <a:xfrm>
            <a:off x="1828800" y="861237"/>
            <a:ext cx="8534400" cy="5133163"/>
          </a:xfrm>
        </p:spPr>
        <p:txBody>
          <a:bodyPr>
            <a:normAutofit/>
          </a:bodyPr>
          <a:lstStyle/>
          <a:p>
            <a:pPr marL="0" indent="0">
              <a:buNone/>
            </a:pPr>
            <a:r>
              <a:rPr lang="fa-IR" sz="2400" dirty="0">
                <a:cs typeface="B Nazanin" panose="00000400000000000000" pitchFamily="2" charset="-78"/>
              </a:rPr>
              <a:t>برخی از انواع بته‌های خاردار دماوند عبارت‌اند از: کلاه میر حسن دماوندی، خارپشتی، گونه‌های هزار خار (مانند گون)، و بسیاری از انواع دیگر در </a:t>
            </a:r>
            <a:r>
              <a:rPr lang="fa-IR" sz="2400" dirty="0" smtClean="0">
                <a:cs typeface="B Nazanin" panose="00000400000000000000" pitchFamily="2" charset="-78"/>
              </a:rPr>
              <a:t>دامنه‌های دماوند </a:t>
            </a:r>
            <a:r>
              <a:rPr lang="fa-IR" sz="2400" dirty="0">
                <a:cs typeface="B Nazanin" panose="00000400000000000000" pitchFamily="2" charset="-78"/>
              </a:rPr>
              <a:t>وجود دارد.</a:t>
            </a:r>
          </a:p>
          <a:p>
            <a:pPr marL="0" indent="0">
              <a:buNone/>
            </a:pPr>
            <a:r>
              <a:rPr lang="fa-IR" sz="2400" dirty="0">
                <a:cs typeface="B Nazanin" panose="00000400000000000000" pitchFamily="2" charset="-78"/>
              </a:rPr>
              <a:t>برخی دیگر از گونه‌های </a:t>
            </a:r>
            <a:r>
              <a:rPr lang="fa-IR" sz="2400" dirty="0" smtClean="0">
                <a:cs typeface="B Nazanin" panose="00000400000000000000" pitchFamily="2" charset="-78"/>
              </a:rPr>
              <a:t>گیاهی </a:t>
            </a:r>
            <a:r>
              <a:rPr lang="fa-IR" sz="2400" dirty="0">
                <a:cs typeface="B Nazanin" panose="00000400000000000000" pitchFamily="2" charset="-78"/>
              </a:rPr>
              <a:t>دماوند عبارت‌اند از: کاج آلپ، اسپرس کوهی نیمه کروی، گون، یاسمن صخره‌ای، ازمکی کوهسری، پیربهار دنایی، شبدر شاه بلوطی، ترشک کوهسری، دغدغک البرزی، پلاخور بوته‌ای، گالش انگور، تیره گل، نسترن وحشی، قفقازی، رز گردآلود، گز، علف بره، چمن آراراتی، چمن گندمی آسیای مرکزی، جاروی علفی بامی، علف قرمز، جو چمنزار، ملیکای بی زبانک، علف صورتی، چاودار هراتی، شبه یولاف شکننده، ریش سنبل، خشخاش طناز، شکرتیغال و شکرتیغال مشهدی، چون جاشیر، سریش و در جاهای مرطوب زبان طلا، پیرسنبل، قدومه پرشاخه، جعفری فرنگی معطر، بادرنجبویه دنایی، خاکشیر تلخ کوتوله، گل بی مرگ طلایی، پنجه برگ نقره گون، آزاد بری، پنجه برگ همدانی، دنایی، </a:t>
            </a:r>
            <a:r>
              <a:rPr lang="fa-IR" sz="2400" dirty="0" smtClean="0">
                <a:cs typeface="B Nazanin" panose="00000400000000000000" pitchFamily="2" charset="-78"/>
              </a:rPr>
              <a:t>سنبل </a:t>
            </a:r>
            <a:r>
              <a:rPr lang="fa-IR" sz="2400" dirty="0">
                <a:cs typeface="B Nazanin" panose="00000400000000000000" pitchFamily="2" charset="-78"/>
              </a:rPr>
              <a:t>ارغوانی و مینای پرکپه برگ نقره‌ای.</a:t>
            </a:r>
          </a:p>
        </p:txBody>
      </p:sp>
      <p:pic>
        <p:nvPicPr>
          <p:cNvPr id="4" name="WhatsApp Audio 2022-03-11 at 7.02.01 PM.mp4">
            <a:hlinkClick r:id="" action="ppaction://media"/>
          </p:cNvPr>
          <p:cNvPicPr>
            <a:picLocks noRot="1" noChangeAspect="1"/>
          </p:cNvPicPr>
          <p:nvPr>
            <a:videoFile r:link="rId1"/>
          </p:nvPr>
        </p:nvPicPr>
        <p:blipFill>
          <a:blip r:embed="rId3"/>
          <a:stretch>
            <a:fillRect/>
          </a:stretch>
        </p:blipFill>
        <p:spPr>
          <a:xfrm>
            <a:off x="613954" y="6178730"/>
            <a:ext cx="705395" cy="156755"/>
          </a:xfrm>
          <a:prstGeom prst="rect">
            <a:avLst/>
          </a:prstGeom>
        </p:spPr>
      </p:pic>
    </p:spTree>
    <p:extLst>
      <p:ext uri="{BB962C8B-B14F-4D97-AF65-F5344CB8AC3E}">
        <p14:creationId xmlns="" xmlns:p14="http://schemas.microsoft.com/office/powerpoint/2010/main" val="10604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5F4B4F6-46B2-45DB-B40B-EEFD1A8B6953}"/>
              </a:ext>
            </a:extLst>
          </p:cNvPr>
          <p:cNvPicPr>
            <a:picLocks noChangeAspect="1"/>
          </p:cNvPicPr>
          <p:nvPr/>
        </p:nvPicPr>
        <p:blipFill>
          <a:blip r:embed="rId2"/>
          <a:stretch>
            <a:fillRect/>
          </a:stretch>
        </p:blipFill>
        <p:spPr>
          <a:xfrm>
            <a:off x="648587" y="231147"/>
            <a:ext cx="3476846"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 xmlns:a16="http://schemas.microsoft.com/office/drawing/2014/main" id="{7ADE3C52-E2D4-477E-94B8-419086E1683D}"/>
              </a:ext>
            </a:extLst>
          </p:cNvPr>
          <p:cNvPicPr>
            <a:picLocks noChangeAspect="1"/>
          </p:cNvPicPr>
          <p:nvPr/>
        </p:nvPicPr>
        <p:blipFill>
          <a:blip r:embed="rId3"/>
          <a:stretch>
            <a:fillRect/>
          </a:stretch>
        </p:blipFill>
        <p:spPr>
          <a:xfrm>
            <a:off x="4572001" y="231147"/>
            <a:ext cx="3476847"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 xmlns:a16="http://schemas.microsoft.com/office/drawing/2014/main" id="{7CCE598D-6704-4B94-9DD2-B17D8CE9FC1A}"/>
              </a:ext>
            </a:extLst>
          </p:cNvPr>
          <p:cNvPicPr>
            <a:picLocks noChangeAspect="1"/>
          </p:cNvPicPr>
          <p:nvPr/>
        </p:nvPicPr>
        <p:blipFill>
          <a:blip r:embed="rId4"/>
          <a:stretch>
            <a:fillRect/>
          </a:stretch>
        </p:blipFill>
        <p:spPr>
          <a:xfrm>
            <a:off x="8637182" y="231147"/>
            <a:ext cx="2906232"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 xmlns:a16="http://schemas.microsoft.com/office/drawing/2014/main" id="{D20D89D6-BAE2-48B8-A0E0-008206BB7E72}"/>
              </a:ext>
            </a:extLst>
          </p:cNvPr>
          <p:cNvPicPr>
            <a:picLocks noChangeAspect="1"/>
          </p:cNvPicPr>
          <p:nvPr/>
        </p:nvPicPr>
        <p:blipFill>
          <a:blip r:embed="rId5"/>
          <a:stretch>
            <a:fillRect/>
          </a:stretch>
        </p:blipFill>
        <p:spPr>
          <a:xfrm>
            <a:off x="648587" y="3530009"/>
            <a:ext cx="3476846"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 xmlns:a16="http://schemas.microsoft.com/office/drawing/2014/main" id="{886881BD-14B6-4E86-BA5D-8C664459C6FC}"/>
              </a:ext>
            </a:extLst>
          </p:cNvPr>
          <p:cNvPicPr>
            <a:picLocks noChangeAspect="1"/>
          </p:cNvPicPr>
          <p:nvPr/>
        </p:nvPicPr>
        <p:blipFill>
          <a:blip r:embed="rId6"/>
          <a:stretch>
            <a:fillRect/>
          </a:stretch>
        </p:blipFill>
        <p:spPr>
          <a:xfrm>
            <a:off x="4572001" y="3530008"/>
            <a:ext cx="3476847"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 xmlns:a16="http://schemas.microsoft.com/office/drawing/2014/main" id="{E7A43FD4-C1F1-469E-B3A1-A73E7E13F9BA}"/>
              </a:ext>
            </a:extLst>
          </p:cNvPr>
          <p:cNvPicPr>
            <a:picLocks noChangeAspect="1"/>
          </p:cNvPicPr>
          <p:nvPr/>
        </p:nvPicPr>
        <p:blipFill>
          <a:blip r:embed="rId7"/>
          <a:stretch>
            <a:fillRect/>
          </a:stretch>
        </p:blipFill>
        <p:spPr>
          <a:xfrm>
            <a:off x="8637181" y="3530008"/>
            <a:ext cx="2906231" cy="3096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960047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F3B5BB0-D849-44E5-B8A1-C8A51E878CA1}"/>
              </a:ext>
            </a:extLst>
          </p:cNvPr>
          <p:cNvPicPr>
            <a:picLocks noChangeAspect="1"/>
          </p:cNvPicPr>
          <p:nvPr/>
        </p:nvPicPr>
        <p:blipFill>
          <a:blip r:embed="rId2"/>
          <a:stretch>
            <a:fillRect/>
          </a:stretch>
        </p:blipFill>
        <p:spPr>
          <a:xfrm>
            <a:off x="4314458" y="288630"/>
            <a:ext cx="3407647" cy="3049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00FCD457-C204-437E-9A75-E3F891957AD9}"/>
              </a:ext>
            </a:extLst>
          </p:cNvPr>
          <p:cNvPicPr>
            <a:picLocks noChangeAspect="1"/>
          </p:cNvPicPr>
          <p:nvPr/>
        </p:nvPicPr>
        <p:blipFill>
          <a:blip r:embed="rId3"/>
          <a:stretch>
            <a:fillRect/>
          </a:stretch>
        </p:blipFill>
        <p:spPr>
          <a:xfrm>
            <a:off x="579563" y="288629"/>
            <a:ext cx="3407646" cy="304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 xmlns:a16="http://schemas.microsoft.com/office/drawing/2014/main" id="{81ABF034-B651-45FE-B368-AC97D22A15F9}"/>
              </a:ext>
            </a:extLst>
          </p:cNvPr>
          <p:cNvPicPr>
            <a:picLocks noChangeAspect="1"/>
          </p:cNvPicPr>
          <p:nvPr/>
        </p:nvPicPr>
        <p:blipFill>
          <a:blip r:embed="rId4"/>
          <a:stretch>
            <a:fillRect/>
          </a:stretch>
        </p:blipFill>
        <p:spPr>
          <a:xfrm>
            <a:off x="8049354" y="288629"/>
            <a:ext cx="3563083" cy="3049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 xmlns:a16="http://schemas.microsoft.com/office/drawing/2014/main" id="{1D4FF249-85AC-4387-8CA0-62A455B9F254}"/>
              </a:ext>
            </a:extLst>
          </p:cNvPr>
          <p:cNvPicPr>
            <a:picLocks noChangeAspect="1"/>
          </p:cNvPicPr>
          <p:nvPr/>
        </p:nvPicPr>
        <p:blipFill>
          <a:blip r:embed="rId5"/>
          <a:stretch>
            <a:fillRect/>
          </a:stretch>
        </p:blipFill>
        <p:spPr>
          <a:xfrm>
            <a:off x="579563" y="3519376"/>
            <a:ext cx="3407646" cy="304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 xmlns:a16="http://schemas.microsoft.com/office/drawing/2014/main" id="{04FDF39E-38FC-4106-AAEF-93BA3FAB5835}"/>
              </a:ext>
            </a:extLst>
          </p:cNvPr>
          <p:cNvPicPr>
            <a:picLocks noChangeAspect="1"/>
          </p:cNvPicPr>
          <p:nvPr/>
        </p:nvPicPr>
        <p:blipFill>
          <a:blip r:embed="rId6"/>
          <a:stretch>
            <a:fillRect/>
          </a:stretch>
        </p:blipFill>
        <p:spPr>
          <a:xfrm>
            <a:off x="4314458" y="3519376"/>
            <a:ext cx="3407646" cy="3049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 xmlns:a16="http://schemas.microsoft.com/office/drawing/2014/main" id="{1F75E3CD-C622-423C-B0DC-DC2B9A8ECD56}"/>
              </a:ext>
            </a:extLst>
          </p:cNvPr>
          <p:cNvPicPr>
            <a:picLocks noChangeAspect="1"/>
          </p:cNvPicPr>
          <p:nvPr/>
        </p:nvPicPr>
        <p:blipFill>
          <a:blip r:embed="rId7"/>
          <a:stretch>
            <a:fillRect/>
          </a:stretch>
        </p:blipFill>
        <p:spPr>
          <a:xfrm>
            <a:off x="8049354" y="3519377"/>
            <a:ext cx="3563083" cy="3049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524845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AC31A72-7BE4-44E5-AD0B-909FF9F6ABD2}"/>
              </a:ext>
            </a:extLst>
          </p:cNvPr>
          <p:cNvPicPr>
            <a:picLocks noChangeAspect="1"/>
          </p:cNvPicPr>
          <p:nvPr/>
        </p:nvPicPr>
        <p:blipFill>
          <a:blip r:embed="rId2"/>
          <a:stretch>
            <a:fillRect/>
          </a:stretch>
        </p:blipFill>
        <p:spPr>
          <a:xfrm>
            <a:off x="4416056" y="168791"/>
            <a:ext cx="3359888" cy="311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EC87DF9D-0BBC-46D4-B77F-03E4CFED609F}"/>
              </a:ext>
            </a:extLst>
          </p:cNvPr>
          <p:cNvPicPr>
            <a:picLocks noChangeAspect="1"/>
          </p:cNvPicPr>
          <p:nvPr/>
        </p:nvPicPr>
        <p:blipFill>
          <a:blip r:embed="rId3"/>
          <a:stretch>
            <a:fillRect/>
          </a:stretch>
        </p:blipFill>
        <p:spPr>
          <a:xfrm>
            <a:off x="721242" y="168791"/>
            <a:ext cx="3359888" cy="311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 xmlns:a16="http://schemas.microsoft.com/office/drawing/2014/main" id="{A56A85E0-F50F-49DA-B4BD-A074A7A5459E}"/>
              </a:ext>
            </a:extLst>
          </p:cNvPr>
          <p:cNvPicPr>
            <a:picLocks noChangeAspect="1"/>
          </p:cNvPicPr>
          <p:nvPr/>
        </p:nvPicPr>
        <p:blipFill>
          <a:blip r:embed="rId4"/>
          <a:stretch>
            <a:fillRect/>
          </a:stretch>
        </p:blipFill>
        <p:spPr>
          <a:xfrm>
            <a:off x="8110870" y="168790"/>
            <a:ext cx="3359888" cy="3116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 xmlns:a16="http://schemas.microsoft.com/office/drawing/2014/main" id="{7597771E-1131-4B55-A947-49D01DA4ABF3}"/>
              </a:ext>
            </a:extLst>
          </p:cNvPr>
          <p:cNvPicPr>
            <a:picLocks noChangeAspect="1"/>
          </p:cNvPicPr>
          <p:nvPr/>
        </p:nvPicPr>
        <p:blipFill>
          <a:blip r:embed="rId5"/>
          <a:stretch>
            <a:fillRect/>
          </a:stretch>
        </p:blipFill>
        <p:spPr>
          <a:xfrm>
            <a:off x="721241" y="3572541"/>
            <a:ext cx="3359887" cy="3116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 xmlns:a16="http://schemas.microsoft.com/office/drawing/2014/main" id="{05B78789-F4A0-43C3-B460-1696952FDAF2}"/>
              </a:ext>
            </a:extLst>
          </p:cNvPr>
          <p:cNvPicPr>
            <a:picLocks noChangeAspect="1"/>
          </p:cNvPicPr>
          <p:nvPr/>
        </p:nvPicPr>
        <p:blipFill>
          <a:blip r:embed="rId6"/>
          <a:stretch>
            <a:fillRect/>
          </a:stretch>
        </p:blipFill>
        <p:spPr>
          <a:xfrm>
            <a:off x="4416056" y="3572541"/>
            <a:ext cx="3359887" cy="3116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 xmlns:a16="http://schemas.microsoft.com/office/drawing/2014/main" id="{4588E5E8-43B2-4601-A544-8CEC5731C19F}"/>
              </a:ext>
            </a:extLst>
          </p:cNvPr>
          <p:cNvPicPr>
            <a:picLocks noChangeAspect="1"/>
          </p:cNvPicPr>
          <p:nvPr/>
        </p:nvPicPr>
        <p:blipFill>
          <a:blip r:embed="rId7"/>
          <a:stretch>
            <a:fillRect/>
          </a:stretch>
        </p:blipFill>
        <p:spPr>
          <a:xfrm>
            <a:off x="8110870" y="3572540"/>
            <a:ext cx="3359886" cy="3116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135046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DEF7C794-CC3D-4DC9-AB4C-5DC5E72A8D86}"/>
              </a:ext>
            </a:extLst>
          </p:cNvPr>
          <p:cNvPicPr>
            <a:picLocks noGrp="1" noChangeAspect="1"/>
          </p:cNvPicPr>
          <p:nvPr>
            <p:ph idx="1"/>
          </p:nvPr>
        </p:nvPicPr>
        <p:blipFill>
          <a:blip r:embed="rId2"/>
          <a:stretch>
            <a:fillRect/>
          </a:stretch>
        </p:blipFill>
        <p:spPr>
          <a:xfrm>
            <a:off x="2383682" y="462515"/>
            <a:ext cx="7424636" cy="4949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222982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37C40A3-33ED-4546-A408-25D3B4D88438}"/>
              </a:ext>
            </a:extLst>
          </p:cNvPr>
          <p:cNvPicPr>
            <a:picLocks noChangeAspect="1"/>
          </p:cNvPicPr>
          <p:nvPr/>
        </p:nvPicPr>
        <p:blipFill>
          <a:blip r:embed="rId2"/>
          <a:stretch>
            <a:fillRect/>
          </a:stretch>
        </p:blipFill>
        <p:spPr>
          <a:xfrm>
            <a:off x="4389474" y="202020"/>
            <a:ext cx="3413051" cy="307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728EDE53-A2BE-4D09-BBF2-BA1D7233ED2E}"/>
              </a:ext>
            </a:extLst>
          </p:cNvPr>
          <p:cNvPicPr>
            <a:picLocks noChangeAspect="1"/>
          </p:cNvPicPr>
          <p:nvPr/>
        </p:nvPicPr>
        <p:blipFill>
          <a:blip r:embed="rId3"/>
          <a:stretch>
            <a:fillRect/>
          </a:stretch>
        </p:blipFill>
        <p:spPr>
          <a:xfrm>
            <a:off x="701749" y="202020"/>
            <a:ext cx="3413052" cy="307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 xmlns:a16="http://schemas.microsoft.com/office/drawing/2014/main" id="{8249ADFE-5DC4-4885-99AF-6623C15F5085}"/>
              </a:ext>
            </a:extLst>
          </p:cNvPr>
          <p:cNvPicPr>
            <a:picLocks noChangeAspect="1"/>
          </p:cNvPicPr>
          <p:nvPr/>
        </p:nvPicPr>
        <p:blipFill>
          <a:blip r:embed="rId4"/>
          <a:stretch>
            <a:fillRect/>
          </a:stretch>
        </p:blipFill>
        <p:spPr>
          <a:xfrm>
            <a:off x="8077198" y="202020"/>
            <a:ext cx="3413051" cy="3072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 xmlns:a16="http://schemas.microsoft.com/office/drawing/2014/main" id="{254F589D-46F3-4D0B-A97E-C4AFDE76EAB9}"/>
              </a:ext>
            </a:extLst>
          </p:cNvPr>
          <p:cNvPicPr>
            <a:picLocks noChangeAspect="1"/>
          </p:cNvPicPr>
          <p:nvPr/>
        </p:nvPicPr>
        <p:blipFill>
          <a:blip r:embed="rId5"/>
          <a:stretch>
            <a:fillRect/>
          </a:stretch>
        </p:blipFill>
        <p:spPr>
          <a:xfrm>
            <a:off x="701747" y="3583170"/>
            <a:ext cx="3413051" cy="307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 xmlns:a16="http://schemas.microsoft.com/office/drawing/2014/main" id="{C9A4A0A0-E21A-40CA-A7E7-E2A86D913D99}"/>
              </a:ext>
            </a:extLst>
          </p:cNvPr>
          <p:cNvPicPr>
            <a:picLocks noChangeAspect="1"/>
          </p:cNvPicPr>
          <p:nvPr/>
        </p:nvPicPr>
        <p:blipFill>
          <a:blip r:embed="rId6"/>
          <a:stretch>
            <a:fillRect/>
          </a:stretch>
        </p:blipFill>
        <p:spPr>
          <a:xfrm>
            <a:off x="4389474" y="3583170"/>
            <a:ext cx="3413051" cy="307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 xmlns:a16="http://schemas.microsoft.com/office/drawing/2014/main" id="{E49357BC-9039-42FE-AC69-861536B68345}"/>
              </a:ext>
            </a:extLst>
          </p:cNvPr>
          <p:cNvPicPr>
            <a:picLocks noChangeAspect="1"/>
          </p:cNvPicPr>
          <p:nvPr/>
        </p:nvPicPr>
        <p:blipFill>
          <a:blip r:embed="rId7"/>
          <a:stretch>
            <a:fillRect/>
          </a:stretch>
        </p:blipFill>
        <p:spPr>
          <a:xfrm>
            <a:off x="8077198" y="3583169"/>
            <a:ext cx="3413051" cy="3072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97465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88259B2-62A8-4EB9-BE03-27E4BD88BD1F}"/>
              </a:ext>
            </a:extLst>
          </p:cNvPr>
          <p:cNvSpPr>
            <a:spLocks noGrp="1"/>
          </p:cNvSpPr>
          <p:nvPr>
            <p:ph idx="1"/>
          </p:nvPr>
        </p:nvSpPr>
        <p:spPr>
          <a:xfrm>
            <a:off x="1828800" y="1621366"/>
            <a:ext cx="8534400" cy="3615267"/>
          </a:xfrm>
        </p:spPr>
        <p:txBody>
          <a:bodyPr>
            <a:normAutofit/>
          </a:bodyPr>
          <a:lstStyle/>
          <a:p>
            <a:pPr marL="0" indent="0">
              <a:buNone/>
            </a:pPr>
            <a:r>
              <a:rPr lang="fa-IR" sz="2400" dirty="0">
                <a:cs typeface="B Nazanin" panose="00000400000000000000" pitchFamily="2" charset="-78"/>
              </a:rPr>
              <a:t>دامنه کوه دماوند در ارتفاع ۲۰۰۰ تا ۳۵۰۰ متری کاملا پوشیده از شقایق است. این شقایق </a:t>
            </a:r>
            <a:r>
              <a:rPr lang="fa-IR" sz="2400" dirty="0" err="1">
                <a:cs typeface="B Nazanin" panose="00000400000000000000" pitchFamily="2" charset="-78"/>
              </a:rPr>
              <a:t>منحصربه‌فرد</a:t>
            </a:r>
            <a:r>
              <a:rPr lang="fa-IR" sz="2400" dirty="0">
                <a:cs typeface="B Nazanin" panose="00000400000000000000" pitchFamily="2" charset="-78"/>
              </a:rPr>
              <a:t> در دنیا شناخته شده و با نام شقایق لار و </a:t>
            </a:r>
            <a:r>
              <a:rPr lang="fa-IR" sz="2400" dirty="0" err="1">
                <a:cs typeface="B Nazanin" panose="00000400000000000000" pitchFamily="2" charset="-78"/>
              </a:rPr>
              <a:t>رینه</a:t>
            </a:r>
            <a:r>
              <a:rPr lang="fa-IR" sz="2400" dirty="0">
                <a:cs typeface="B Nazanin" panose="00000400000000000000" pitchFamily="2" charset="-78"/>
              </a:rPr>
              <a:t> در </a:t>
            </a:r>
            <a:r>
              <a:rPr lang="fa-IR" sz="2400" dirty="0" err="1">
                <a:cs typeface="B Nazanin" panose="00000400000000000000" pitchFamily="2" charset="-78"/>
              </a:rPr>
              <a:t>کتاب‌های</a:t>
            </a:r>
            <a:r>
              <a:rPr lang="fa-IR" sz="2400" dirty="0">
                <a:cs typeface="B Nazanin" panose="00000400000000000000" pitchFamily="2" charset="-78"/>
              </a:rPr>
              <a:t> معتبر </a:t>
            </a:r>
            <a:r>
              <a:rPr lang="fa-IR" sz="2400" dirty="0" err="1">
                <a:cs typeface="B Nazanin" panose="00000400000000000000" pitchFamily="2" charset="-78"/>
              </a:rPr>
              <a:t>گیاه‌شناسی</a:t>
            </a:r>
            <a:r>
              <a:rPr lang="fa-IR" sz="2400" dirty="0">
                <a:cs typeface="B Nazanin" panose="00000400000000000000" pitchFamily="2" charset="-78"/>
              </a:rPr>
              <a:t> جهان به ثبت رسیده است. همچنین این منطقه از لحاظ مرتع و چراگاه بسیار غنی است؛ حتی در ارتفاعات بلند دماوند نیز (زیر چهار هزار متر) از این بابت فقر چندانی وجود ندارد؛ ولی متاسفانه چرای بیش از حد </a:t>
            </a:r>
            <a:r>
              <a:rPr lang="fa-IR" sz="2400" dirty="0" err="1">
                <a:cs typeface="B Nazanin" panose="00000400000000000000" pitchFamily="2" charset="-78"/>
              </a:rPr>
              <a:t>دام‌ها</a:t>
            </a:r>
            <a:r>
              <a:rPr lang="fa-IR" sz="2400" dirty="0">
                <a:cs typeface="B Nazanin" panose="00000400000000000000" pitchFamily="2" charset="-78"/>
              </a:rPr>
              <a:t>، معدن کاوی و </a:t>
            </a:r>
            <a:r>
              <a:rPr lang="fa-IR" sz="2400" dirty="0" err="1">
                <a:cs typeface="B Nazanin" panose="00000400000000000000" pitchFamily="2" charset="-78"/>
              </a:rPr>
              <a:t>جاده‌کشی</a:t>
            </a:r>
            <a:r>
              <a:rPr lang="fa-IR" sz="2400" dirty="0">
                <a:cs typeface="B Nazanin" panose="00000400000000000000" pitchFamily="2" charset="-78"/>
              </a:rPr>
              <a:t> این شکوه </a:t>
            </a:r>
            <a:r>
              <a:rPr lang="fa-IR" sz="2400" dirty="0" err="1">
                <a:cs typeface="B Nazanin" panose="00000400000000000000" pitchFamily="2" charset="-78"/>
              </a:rPr>
              <a:t>بی‌نظیر</a:t>
            </a:r>
            <a:r>
              <a:rPr lang="fa-IR" sz="2400" dirty="0">
                <a:cs typeface="B Nazanin" panose="00000400000000000000" pitchFamily="2" charset="-78"/>
              </a:rPr>
              <a:t> را در معرض </a:t>
            </a:r>
            <a:r>
              <a:rPr lang="fa-IR" sz="2400" dirty="0" err="1">
                <a:cs typeface="B Nazanin" panose="00000400000000000000" pitchFamily="2" charset="-78"/>
              </a:rPr>
              <a:t>آسیب‌های</a:t>
            </a:r>
            <a:r>
              <a:rPr lang="fa-IR" sz="2400" dirty="0">
                <a:cs typeface="B Nazanin" panose="00000400000000000000" pitchFamily="2" charset="-78"/>
              </a:rPr>
              <a:t> جدی قرار داده است. ارتفاع ۲۰۰۰ تا ۳۵۰۰ متری </a:t>
            </a:r>
            <a:r>
              <a:rPr lang="fa-IR" sz="2400" dirty="0" err="1">
                <a:cs typeface="B Nazanin" panose="00000400000000000000" pitchFamily="2" charset="-78"/>
              </a:rPr>
              <a:t>دامنه‌ی</a:t>
            </a:r>
            <a:r>
              <a:rPr lang="fa-IR" sz="2400" dirty="0">
                <a:cs typeface="B Nazanin" panose="00000400000000000000" pitchFamily="2" charset="-78"/>
              </a:rPr>
              <a:t> این کوه استوار در فصل بهار با فرشی از شقایق پوشیده </a:t>
            </a:r>
            <a:r>
              <a:rPr lang="fa-IR" sz="2400" dirty="0" err="1">
                <a:cs typeface="B Nazanin" panose="00000400000000000000" pitchFamily="2" charset="-78"/>
              </a:rPr>
              <a:t>می‌شود</a:t>
            </a:r>
            <a:r>
              <a:rPr lang="fa-IR" sz="2400" dirty="0">
                <a:cs typeface="B Nazanin" panose="00000400000000000000" pitchFamily="2" charset="-78"/>
              </a:rPr>
              <a:t> که متاسفانه این دشت نیز در معرض خطر جدی </a:t>
            </a:r>
            <a:r>
              <a:rPr lang="fa-IR" sz="2400" dirty="0" err="1">
                <a:cs typeface="B Nazanin" panose="00000400000000000000" pitchFamily="2" charset="-78"/>
              </a:rPr>
              <a:t>زباله‌های</a:t>
            </a:r>
            <a:r>
              <a:rPr lang="fa-IR" sz="2400" dirty="0">
                <a:cs typeface="B Nazanin" panose="00000400000000000000" pitchFamily="2" charset="-78"/>
              </a:rPr>
              <a:t> تولیدی توسط بازدیدکنندگان است.</a:t>
            </a:r>
          </a:p>
        </p:txBody>
      </p:sp>
      <p:pic>
        <p:nvPicPr>
          <p:cNvPr id="4" name="WhatsApp Audio 2022-03-11 at 7.06.36 PM.mp4">
            <a:hlinkClick r:id="" action="ppaction://media"/>
          </p:cNvPr>
          <p:cNvPicPr>
            <a:picLocks noRot="1" noChangeAspect="1"/>
          </p:cNvPicPr>
          <p:nvPr>
            <a:videoFile r:link="rId1"/>
          </p:nvPr>
        </p:nvPicPr>
        <p:blipFill>
          <a:blip r:embed="rId3"/>
          <a:stretch>
            <a:fillRect/>
          </a:stretch>
        </p:blipFill>
        <p:spPr>
          <a:xfrm>
            <a:off x="1267096" y="5617029"/>
            <a:ext cx="953589" cy="169818"/>
          </a:xfrm>
          <a:prstGeom prst="rect">
            <a:avLst/>
          </a:prstGeom>
        </p:spPr>
      </p:pic>
    </p:spTree>
    <p:extLst>
      <p:ext uri="{BB962C8B-B14F-4D97-AF65-F5344CB8AC3E}">
        <p14:creationId xmlns="" xmlns:p14="http://schemas.microsoft.com/office/powerpoint/2010/main" val="25112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2A07B99-0886-4672-BBCD-0B9A626B5655}"/>
              </a:ext>
            </a:extLst>
          </p:cNvPr>
          <p:cNvPicPr>
            <a:picLocks noChangeAspect="1"/>
          </p:cNvPicPr>
          <p:nvPr/>
        </p:nvPicPr>
        <p:blipFill>
          <a:blip r:embed="rId2"/>
          <a:stretch>
            <a:fillRect/>
          </a:stretch>
        </p:blipFill>
        <p:spPr>
          <a:xfrm>
            <a:off x="3048000" y="1143000"/>
            <a:ext cx="6096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645398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1FF26630-9A94-41F5-B326-B16A128E65F4}"/>
              </a:ext>
            </a:extLst>
          </p:cNvPr>
          <p:cNvPicPr>
            <a:picLocks noGrp="1" noChangeAspect="1"/>
          </p:cNvPicPr>
          <p:nvPr>
            <p:ph idx="1"/>
          </p:nvPr>
        </p:nvPicPr>
        <p:blipFill>
          <a:blip r:embed="rId2"/>
          <a:stretch>
            <a:fillRect/>
          </a:stretch>
        </p:blipFill>
        <p:spPr>
          <a:xfrm>
            <a:off x="1772093" y="996802"/>
            <a:ext cx="8647814" cy="486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12593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12E1FAC-D247-45D1-B2DD-7DD260B1B031}"/>
              </a:ext>
            </a:extLst>
          </p:cNvPr>
          <p:cNvSpPr>
            <a:spLocks noGrp="1"/>
          </p:cNvSpPr>
          <p:nvPr>
            <p:ph idx="1"/>
          </p:nvPr>
        </p:nvSpPr>
        <p:spPr>
          <a:xfrm>
            <a:off x="1828800" y="648586"/>
            <a:ext cx="8534400" cy="5560828"/>
          </a:xfrm>
        </p:spPr>
        <p:txBody>
          <a:bodyPr>
            <a:normAutofit/>
          </a:bodyPr>
          <a:lstStyle/>
          <a:p>
            <a:pPr marL="0" indent="0">
              <a:buNone/>
            </a:pPr>
            <a:r>
              <a:rPr lang="fa-IR" sz="2400" dirty="0">
                <a:cs typeface="B Nazanin" panose="00000400000000000000" pitchFamily="2" charset="-78"/>
              </a:rPr>
              <a:t>این منطقه به‌ دلیل موقعیت ویژه آن که از شمال به جنگل و از جنوب به </a:t>
            </a:r>
            <a:r>
              <a:rPr lang="fa-IR" sz="2400" dirty="0" err="1">
                <a:cs typeface="B Nazanin" panose="00000400000000000000" pitchFamily="2" charset="-78"/>
              </a:rPr>
              <a:t>کوه‌های</a:t>
            </a:r>
            <a:r>
              <a:rPr lang="fa-IR" sz="2400" dirty="0">
                <a:cs typeface="B Nazanin" panose="00000400000000000000" pitchFamily="2" charset="-78"/>
              </a:rPr>
              <a:t> </a:t>
            </a:r>
            <a:r>
              <a:rPr lang="fa-IR" sz="2400" dirty="0" err="1">
                <a:cs typeface="B Nazanin" panose="00000400000000000000" pitchFamily="2" charset="-78"/>
              </a:rPr>
              <a:t>هم‌مرز</a:t>
            </a:r>
            <a:r>
              <a:rPr lang="fa-IR" sz="2400" dirty="0">
                <a:cs typeface="B Nazanin" panose="00000400000000000000" pitchFamily="2" charset="-78"/>
              </a:rPr>
              <a:t> کویر مشرف است، میزبان انواع مختلفی از جانوران است.</a:t>
            </a:r>
          </a:p>
          <a:p>
            <a:endParaRPr lang="fa-IR" sz="2400" dirty="0">
              <a:cs typeface="B Nazanin" panose="00000400000000000000" pitchFamily="2" charset="-78"/>
            </a:endParaRPr>
          </a:p>
          <a:p>
            <a:pPr marL="0" indent="0">
              <a:buNone/>
            </a:pPr>
            <a:r>
              <a:rPr lang="fa-IR" sz="2400" dirty="0">
                <a:cs typeface="B Nazanin" panose="00000400000000000000" pitchFamily="2" charset="-78"/>
              </a:rPr>
              <a:t>جانوران شکارچی </a:t>
            </a:r>
            <a:r>
              <a:rPr lang="fa-IR" sz="2400" dirty="0" err="1">
                <a:cs typeface="B Nazanin" panose="00000400000000000000" pitchFamily="2" charset="-78"/>
              </a:rPr>
              <a:t>چهارپا</a:t>
            </a:r>
            <a:r>
              <a:rPr lang="fa-IR" sz="2400" dirty="0">
                <a:cs typeface="B Nazanin" panose="00000400000000000000" pitchFamily="2" charset="-78"/>
              </a:rPr>
              <a:t> مثل روباه، شغال، سگ و گرگ در پیرامون دماوند </a:t>
            </a:r>
            <a:r>
              <a:rPr lang="fa-IR" sz="2400" dirty="0" err="1">
                <a:cs typeface="B Nazanin" panose="00000400000000000000" pitchFamily="2" charset="-78"/>
              </a:rPr>
              <a:t>پراکنده‌اند</a:t>
            </a:r>
            <a:r>
              <a:rPr lang="fa-IR" sz="2400" dirty="0">
                <a:cs typeface="B Nazanin" panose="00000400000000000000" pitchFamily="2" charset="-78"/>
              </a:rPr>
              <a:t>. این جانوران تا ارتفاع ۴۰۰۰ متری کوه دماوند هم دیده </a:t>
            </a:r>
            <a:r>
              <a:rPr lang="fa-IR" sz="2400" dirty="0" err="1">
                <a:cs typeface="B Nazanin" panose="00000400000000000000" pitchFamily="2" charset="-78"/>
              </a:rPr>
              <a:t>می‌شود</a:t>
            </a:r>
            <a:r>
              <a:rPr lang="fa-IR" sz="2400" dirty="0">
                <a:cs typeface="B Nazanin" panose="00000400000000000000" pitchFamily="2" charset="-78"/>
              </a:rPr>
              <a:t>. </a:t>
            </a:r>
            <a:r>
              <a:rPr lang="fa-IR" sz="2400" dirty="0" err="1">
                <a:cs typeface="B Nazanin" panose="00000400000000000000" pitchFamily="2" charset="-78"/>
              </a:rPr>
              <a:t>خرس‌ها</a:t>
            </a:r>
            <a:r>
              <a:rPr lang="fa-IR" sz="2400" dirty="0">
                <a:cs typeface="B Nazanin" panose="00000400000000000000" pitchFamily="2" charset="-78"/>
              </a:rPr>
              <a:t> هم در این منطقه زندگی </a:t>
            </a:r>
            <a:r>
              <a:rPr lang="fa-IR" sz="2400" dirty="0" err="1">
                <a:cs typeface="B Nazanin" panose="00000400000000000000" pitchFamily="2" charset="-78"/>
              </a:rPr>
              <a:t>می‌کنند</a:t>
            </a:r>
            <a:r>
              <a:rPr lang="fa-IR" sz="2400" dirty="0">
                <a:cs typeface="B Nazanin" panose="00000400000000000000" pitchFamily="2" charset="-78"/>
              </a:rPr>
              <a:t>، اما بیشتر در غرب و شمال دیده </a:t>
            </a:r>
            <a:r>
              <a:rPr lang="fa-IR" sz="2400" dirty="0" err="1">
                <a:cs typeface="B Nazanin" panose="00000400000000000000" pitchFamily="2" charset="-78"/>
              </a:rPr>
              <a:t>می‌شوند</a:t>
            </a:r>
            <a:r>
              <a:rPr lang="fa-IR" sz="2400" dirty="0">
                <a:cs typeface="B Nazanin" panose="00000400000000000000" pitchFamily="2" charset="-78"/>
              </a:rPr>
              <a:t> و از ارتفاعات بلند دوری </a:t>
            </a:r>
            <a:r>
              <a:rPr lang="fa-IR" sz="2400" dirty="0" err="1">
                <a:cs typeface="B Nazanin" panose="00000400000000000000" pitchFamily="2" charset="-78"/>
              </a:rPr>
              <a:t>می‌کنند</a:t>
            </a:r>
            <a:r>
              <a:rPr lang="fa-IR" sz="2400" dirty="0">
                <a:cs typeface="B Nazanin" panose="00000400000000000000" pitchFamily="2" charset="-78"/>
              </a:rPr>
              <a:t>.</a:t>
            </a:r>
          </a:p>
          <a:p>
            <a:endParaRPr lang="fa-IR" sz="2400" dirty="0">
              <a:cs typeface="B Nazanin" panose="00000400000000000000" pitchFamily="2" charset="-78"/>
            </a:endParaRPr>
          </a:p>
          <a:p>
            <a:pPr marL="0" indent="0">
              <a:buNone/>
            </a:pPr>
            <a:r>
              <a:rPr lang="fa-IR" sz="2400" dirty="0">
                <a:cs typeface="B Nazanin" panose="00000400000000000000" pitchFamily="2" charset="-78"/>
              </a:rPr>
              <a:t>جانوران </a:t>
            </a:r>
            <a:r>
              <a:rPr lang="fa-IR" sz="2400" dirty="0" err="1">
                <a:cs typeface="B Nazanin" panose="00000400000000000000" pitchFamily="2" charset="-78"/>
              </a:rPr>
              <a:t>گیاه‌خوار</a:t>
            </a:r>
            <a:r>
              <a:rPr lang="fa-IR" sz="2400" dirty="0">
                <a:cs typeface="B Nazanin" panose="00000400000000000000" pitchFamily="2" charset="-78"/>
              </a:rPr>
              <a:t> مانند کل، میش، آهو، گراز، خرگوش هم در دماوند یافت </a:t>
            </a:r>
            <a:r>
              <a:rPr lang="fa-IR" sz="2400" dirty="0" err="1">
                <a:cs typeface="B Nazanin" panose="00000400000000000000" pitchFamily="2" charset="-78"/>
              </a:rPr>
              <a:t>می‌شود</a:t>
            </a:r>
            <a:r>
              <a:rPr lang="fa-IR" sz="2400" dirty="0">
                <a:cs typeface="B Nazanin" panose="00000400000000000000" pitchFamily="2" charset="-78"/>
              </a:rPr>
              <a:t>. </a:t>
            </a:r>
            <a:r>
              <a:rPr lang="fa-IR" sz="2400" dirty="0" err="1">
                <a:cs typeface="B Nazanin" panose="00000400000000000000" pitchFamily="2" charset="-78"/>
              </a:rPr>
              <a:t>به‌جز</a:t>
            </a:r>
            <a:r>
              <a:rPr lang="fa-IR" sz="2400" dirty="0">
                <a:cs typeface="B Nazanin" panose="00000400000000000000" pitchFamily="2" charset="-78"/>
              </a:rPr>
              <a:t> حیوانات گراز و خرگوش که در </a:t>
            </a:r>
            <a:r>
              <a:rPr lang="fa-IR" sz="2400" dirty="0" err="1">
                <a:cs typeface="B Nazanin" panose="00000400000000000000" pitchFamily="2" charset="-78"/>
              </a:rPr>
              <a:t>دشت‌های</a:t>
            </a:r>
            <a:r>
              <a:rPr lang="fa-IR" sz="2400" dirty="0">
                <a:cs typeface="B Nazanin" panose="00000400000000000000" pitchFamily="2" charset="-78"/>
              </a:rPr>
              <a:t> </a:t>
            </a:r>
            <a:r>
              <a:rPr lang="fa-IR" sz="2400" dirty="0" err="1">
                <a:cs typeface="B Nazanin" panose="00000400000000000000" pitchFamily="2" charset="-78"/>
              </a:rPr>
              <a:t>کوهپایه‌ای</a:t>
            </a:r>
            <a:r>
              <a:rPr lang="fa-IR" sz="2400" dirty="0">
                <a:cs typeface="B Nazanin" panose="00000400000000000000" pitchFamily="2" charset="-78"/>
              </a:rPr>
              <a:t> کوه دماوند زندگی </a:t>
            </a:r>
            <a:r>
              <a:rPr lang="fa-IR" sz="2400" dirty="0" err="1">
                <a:cs typeface="B Nazanin" panose="00000400000000000000" pitchFamily="2" charset="-78"/>
              </a:rPr>
              <a:t>می‌کنند</a:t>
            </a:r>
            <a:r>
              <a:rPr lang="fa-IR" sz="2400" dirty="0">
                <a:cs typeface="B Nazanin" panose="00000400000000000000" pitchFamily="2" charset="-78"/>
              </a:rPr>
              <a:t>، دیگر جانوران </a:t>
            </a:r>
            <a:r>
              <a:rPr lang="fa-IR" sz="2400" dirty="0" err="1">
                <a:cs typeface="B Nazanin" panose="00000400000000000000" pitchFamily="2" charset="-78"/>
              </a:rPr>
              <a:t>فصل‌های</a:t>
            </a:r>
            <a:r>
              <a:rPr lang="fa-IR" sz="2400" dirty="0">
                <a:cs typeface="B Nazanin" panose="00000400000000000000" pitchFamily="2" charset="-78"/>
              </a:rPr>
              <a:t> گرم را در ارتفاعات سپری کرده و با سرد شدن هوا به مرور ارتفاع کم </a:t>
            </a:r>
            <a:r>
              <a:rPr lang="fa-IR" sz="2400" dirty="0" err="1">
                <a:cs typeface="B Nazanin" panose="00000400000000000000" pitchFamily="2" charset="-78"/>
              </a:rPr>
              <a:t>می‌کنند</a:t>
            </a:r>
            <a:r>
              <a:rPr lang="fa-IR" sz="2400" dirty="0">
                <a:cs typeface="B Nazanin" panose="00000400000000000000" pitchFamily="2" charset="-78"/>
              </a:rPr>
              <a:t>. این جانوران تا ۵۰۰۰ متری هم بالا </a:t>
            </a:r>
            <a:r>
              <a:rPr lang="fa-IR" sz="2400" dirty="0" err="1">
                <a:cs typeface="B Nazanin" panose="00000400000000000000" pitchFamily="2" charset="-78"/>
              </a:rPr>
              <a:t>می‌روند</a:t>
            </a:r>
            <a:r>
              <a:rPr lang="fa-IR" sz="2400" dirty="0">
                <a:cs typeface="B Nazanin" panose="00000400000000000000" pitchFamily="2" charset="-78"/>
              </a:rPr>
              <a:t>.</a:t>
            </a:r>
          </a:p>
        </p:txBody>
      </p:sp>
      <p:pic>
        <p:nvPicPr>
          <p:cNvPr id="4" name="WhatsApp Audio 2022-03-11 at 7.13.53 PM.mp4">
            <a:hlinkClick r:id="" action="ppaction://media"/>
          </p:cNvPr>
          <p:cNvPicPr>
            <a:picLocks noRot="1" noChangeAspect="1"/>
          </p:cNvPicPr>
          <p:nvPr>
            <a:videoFile r:link="rId1"/>
          </p:nvPr>
        </p:nvPicPr>
        <p:blipFill>
          <a:blip r:embed="rId3"/>
          <a:stretch>
            <a:fillRect/>
          </a:stretch>
        </p:blipFill>
        <p:spPr>
          <a:xfrm>
            <a:off x="836024" y="6152604"/>
            <a:ext cx="953588" cy="206608"/>
          </a:xfrm>
          <a:prstGeom prst="rect">
            <a:avLst/>
          </a:prstGeom>
        </p:spPr>
      </p:pic>
    </p:spTree>
    <p:extLst>
      <p:ext uri="{BB962C8B-B14F-4D97-AF65-F5344CB8AC3E}">
        <p14:creationId xmlns="" xmlns:p14="http://schemas.microsoft.com/office/powerpoint/2010/main" val="6427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FE0A198-F4DB-4F4F-9C83-21F0742B047C}"/>
              </a:ext>
            </a:extLst>
          </p:cNvPr>
          <p:cNvPicPr>
            <a:picLocks noChangeAspect="1"/>
          </p:cNvPicPr>
          <p:nvPr/>
        </p:nvPicPr>
        <p:blipFill>
          <a:blip r:embed="rId2"/>
          <a:stretch>
            <a:fillRect/>
          </a:stretch>
        </p:blipFill>
        <p:spPr>
          <a:xfrm>
            <a:off x="712381" y="215530"/>
            <a:ext cx="3571875" cy="313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 xmlns:a16="http://schemas.microsoft.com/office/drawing/2014/main" id="{69E6B56D-6136-47B5-B575-6E57C735B57F}"/>
              </a:ext>
            </a:extLst>
          </p:cNvPr>
          <p:cNvPicPr>
            <a:picLocks noChangeAspect="1"/>
          </p:cNvPicPr>
          <p:nvPr/>
        </p:nvPicPr>
        <p:blipFill>
          <a:blip r:embed="rId3"/>
          <a:stretch>
            <a:fillRect/>
          </a:stretch>
        </p:blipFill>
        <p:spPr>
          <a:xfrm>
            <a:off x="4310062" y="215529"/>
            <a:ext cx="3571875" cy="313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 xmlns:a16="http://schemas.microsoft.com/office/drawing/2014/main" id="{E11120D0-3F20-40EA-A5F9-EEADC85EB16F}"/>
              </a:ext>
            </a:extLst>
          </p:cNvPr>
          <p:cNvPicPr>
            <a:picLocks noChangeAspect="1"/>
          </p:cNvPicPr>
          <p:nvPr/>
        </p:nvPicPr>
        <p:blipFill>
          <a:blip r:embed="rId4"/>
          <a:stretch>
            <a:fillRect/>
          </a:stretch>
        </p:blipFill>
        <p:spPr>
          <a:xfrm>
            <a:off x="7907744" y="215528"/>
            <a:ext cx="3571876" cy="3133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 xmlns:a16="http://schemas.microsoft.com/office/drawing/2014/main" id="{84F6B850-D334-4DD4-9762-A5736B0D9C49}"/>
              </a:ext>
            </a:extLst>
          </p:cNvPr>
          <p:cNvPicPr>
            <a:picLocks noChangeAspect="1"/>
          </p:cNvPicPr>
          <p:nvPr/>
        </p:nvPicPr>
        <p:blipFill>
          <a:blip r:embed="rId5"/>
          <a:stretch>
            <a:fillRect/>
          </a:stretch>
        </p:blipFill>
        <p:spPr>
          <a:xfrm>
            <a:off x="712381" y="3508746"/>
            <a:ext cx="3571875" cy="3133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 xmlns:a16="http://schemas.microsoft.com/office/drawing/2014/main" id="{F6CC2700-D1E5-4B78-A9F4-3708C95B5785}"/>
              </a:ext>
            </a:extLst>
          </p:cNvPr>
          <p:cNvPicPr>
            <a:picLocks noChangeAspect="1"/>
          </p:cNvPicPr>
          <p:nvPr/>
        </p:nvPicPr>
        <p:blipFill>
          <a:blip r:embed="rId6"/>
          <a:stretch>
            <a:fillRect/>
          </a:stretch>
        </p:blipFill>
        <p:spPr>
          <a:xfrm>
            <a:off x="4310062" y="3508747"/>
            <a:ext cx="3571875" cy="3133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82111FDA-28C0-4FF0-A207-92B5B2553317}"/>
              </a:ext>
            </a:extLst>
          </p:cNvPr>
          <p:cNvPicPr>
            <a:picLocks noChangeAspect="1"/>
          </p:cNvPicPr>
          <p:nvPr/>
        </p:nvPicPr>
        <p:blipFill>
          <a:blip r:embed="rId7"/>
          <a:stretch>
            <a:fillRect/>
          </a:stretch>
        </p:blipFill>
        <p:spPr>
          <a:xfrm>
            <a:off x="7907743" y="3508746"/>
            <a:ext cx="3597682" cy="3133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092264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0140FB3-46EC-41C8-A94C-D01E3D5F1B4B}"/>
              </a:ext>
            </a:extLst>
          </p:cNvPr>
          <p:cNvPicPr>
            <a:picLocks noChangeAspect="1"/>
          </p:cNvPicPr>
          <p:nvPr/>
        </p:nvPicPr>
        <p:blipFill>
          <a:blip r:embed="rId2"/>
          <a:stretch>
            <a:fillRect/>
          </a:stretch>
        </p:blipFill>
        <p:spPr>
          <a:xfrm>
            <a:off x="6141681" y="1380414"/>
            <a:ext cx="4426686" cy="4097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4C714FDF-592B-48FB-86DF-C53E736C3DE7}"/>
              </a:ext>
            </a:extLst>
          </p:cNvPr>
          <p:cNvPicPr>
            <a:picLocks noChangeAspect="1"/>
          </p:cNvPicPr>
          <p:nvPr/>
        </p:nvPicPr>
        <p:blipFill rotWithShape="1">
          <a:blip r:embed="rId3"/>
          <a:srcRect r="12459"/>
          <a:stretch/>
        </p:blipFill>
        <p:spPr>
          <a:xfrm>
            <a:off x="1714992" y="1380414"/>
            <a:ext cx="4335328" cy="4097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806422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159BF97-AA9D-4A59-9ABC-B8B6D4EC13BE}"/>
              </a:ext>
            </a:extLst>
          </p:cNvPr>
          <p:cNvSpPr>
            <a:spLocks noGrp="1"/>
          </p:cNvSpPr>
          <p:nvPr>
            <p:ph idx="1"/>
          </p:nvPr>
        </p:nvSpPr>
        <p:spPr>
          <a:xfrm>
            <a:off x="1828800" y="1621366"/>
            <a:ext cx="8534400" cy="3615267"/>
          </a:xfrm>
        </p:spPr>
        <p:txBody>
          <a:bodyPr>
            <a:normAutofit/>
          </a:bodyPr>
          <a:lstStyle/>
          <a:p>
            <a:pPr marL="0" indent="0">
              <a:buNone/>
            </a:pPr>
            <a:r>
              <a:rPr lang="fa-IR" sz="2400" dirty="0">
                <a:cs typeface="B Nazanin" panose="00000400000000000000" pitchFamily="2" charset="-78"/>
              </a:rPr>
              <a:t>از پرندگان شکارچی همچون عقاب طلایی، جغد و خفاش را </a:t>
            </a:r>
            <a:r>
              <a:rPr lang="fa-IR" sz="2400" dirty="0" err="1">
                <a:cs typeface="B Nazanin" panose="00000400000000000000" pitchFamily="2" charset="-78"/>
              </a:rPr>
              <a:t>می‌توان</a:t>
            </a:r>
            <a:r>
              <a:rPr lang="fa-IR" sz="2400" dirty="0">
                <a:cs typeface="B Nazanin" panose="00000400000000000000" pitchFamily="2" charset="-78"/>
              </a:rPr>
              <a:t> نام برد. دیگر پرندگان این منطقه تیهو، کبک، سینه سیاه و طوطی دارکوب هستند.</a:t>
            </a:r>
          </a:p>
          <a:p>
            <a:pPr marL="0" indent="0">
              <a:buNone/>
            </a:pPr>
            <a:endParaRPr lang="fa-IR" sz="2400" dirty="0">
              <a:cs typeface="B Nazanin" panose="00000400000000000000" pitchFamily="2" charset="-78"/>
            </a:endParaRPr>
          </a:p>
          <a:p>
            <a:pPr marL="0" indent="0">
              <a:buNone/>
            </a:pPr>
            <a:r>
              <a:rPr lang="fa-IR" sz="2400" dirty="0">
                <a:cs typeface="B Nazanin" panose="00000400000000000000" pitchFamily="2" charset="-78"/>
              </a:rPr>
              <a:t>تقریبا پنج نوع مار، انواع عقرب، بزمجه، انواع خانواده </a:t>
            </a:r>
            <a:r>
              <a:rPr lang="fa-IR" sz="2400" dirty="0" err="1">
                <a:cs typeface="B Nazanin" panose="00000400000000000000" pitchFamily="2" charset="-78"/>
              </a:rPr>
              <a:t>موش‌ها</a:t>
            </a:r>
            <a:r>
              <a:rPr lang="fa-IR" sz="2400" dirty="0">
                <a:cs typeface="B Nazanin" panose="00000400000000000000" pitchFamily="2" charset="-78"/>
              </a:rPr>
              <a:t> و گورکن در این منطقه دیده </a:t>
            </a:r>
            <a:r>
              <a:rPr lang="fa-IR" sz="2400" dirty="0" err="1">
                <a:cs typeface="B Nazanin" panose="00000400000000000000" pitchFamily="2" charset="-78"/>
              </a:rPr>
              <a:t>می‌شود</a:t>
            </a:r>
            <a:r>
              <a:rPr lang="fa-IR" sz="2400" dirty="0">
                <a:cs typeface="B Nazanin" panose="00000400000000000000" pitchFamily="2" charset="-78"/>
              </a:rPr>
              <a:t>. بیشتر </a:t>
            </a:r>
            <a:r>
              <a:rPr lang="fa-IR" sz="2400" dirty="0" err="1">
                <a:cs typeface="B Nazanin" panose="00000400000000000000" pitchFamily="2" charset="-78"/>
              </a:rPr>
              <a:t>گزنده‌های</a:t>
            </a:r>
            <a:r>
              <a:rPr lang="fa-IR" sz="2400" dirty="0">
                <a:cs typeface="B Nazanin" panose="00000400000000000000" pitchFamily="2" charset="-78"/>
              </a:rPr>
              <a:t> این محدوده سم </a:t>
            </a:r>
            <a:r>
              <a:rPr lang="fa-IR" sz="2400" dirty="0" err="1">
                <a:cs typeface="B Nazanin" panose="00000400000000000000" pitchFamily="2" charset="-78"/>
              </a:rPr>
              <a:t>مهلکی</a:t>
            </a:r>
            <a:r>
              <a:rPr lang="fa-IR" sz="2400" dirty="0">
                <a:cs typeface="B Nazanin" panose="00000400000000000000" pitchFamily="2" charset="-78"/>
              </a:rPr>
              <a:t> ندارند؛ حتی نیش </a:t>
            </a:r>
            <a:r>
              <a:rPr lang="fa-IR" sz="2400" dirty="0" err="1">
                <a:cs typeface="B Nazanin" panose="00000400000000000000" pitchFamily="2" charset="-78"/>
              </a:rPr>
              <a:t>خطرناک‌ترین</a:t>
            </a:r>
            <a:r>
              <a:rPr lang="fa-IR" sz="2400" dirty="0">
                <a:cs typeface="B Nazanin" panose="00000400000000000000" pitchFamily="2" charset="-78"/>
              </a:rPr>
              <a:t> </a:t>
            </a:r>
            <a:r>
              <a:rPr lang="fa-IR" sz="2400" dirty="0" err="1">
                <a:cs typeface="B Nazanin" panose="00000400000000000000" pitchFamily="2" charset="-78"/>
              </a:rPr>
              <a:t>خزنده‌ها</a:t>
            </a:r>
            <a:r>
              <a:rPr lang="fa-IR" sz="2400" dirty="0">
                <a:cs typeface="B Nazanin" panose="00000400000000000000" pitchFamily="2" charset="-78"/>
              </a:rPr>
              <a:t> نیز تا چند ساعت پس از گزش قابل درمان است. در کوه دماوند، </a:t>
            </a:r>
            <a:r>
              <a:rPr lang="fa-IR" sz="2400" dirty="0" err="1">
                <a:cs typeface="B Nazanin" panose="00000400000000000000" pitchFamily="2" charset="-78"/>
              </a:rPr>
              <a:t>گزندگان</a:t>
            </a:r>
            <a:r>
              <a:rPr lang="fa-IR" sz="2400" dirty="0">
                <a:cs typeface="B Nazanin" panose="00000400000000000000" pitchFamily="2" charset="-78"/>
              </a:rPr>
              <a:t> در ارتفاعات بالاتر از ۴۰۰۰ متر بسیار کم به چشم </a:t>
            </a:r>
            <a:r>
              <a:rPr lang="fa-IR" sz="2400" dirty="0" err="1">
                <a:cs typeface="B Nazanin" panose="00000400000000000000" pitchFamily="2" charset="-78"/>
              </a:rPr>
              <a:t>می‌خورند</a:t>
            </a:r>
            <a:r>
              <a:rPr lang="fa-IR" sz="2400" dirty="0">
                <a:cs typeface="B Nazanin" panose="00000400000000000000" pitchFamily="2" charset="-78"/>
              </a:rPr>
              <a:t>.</a:t>
            </a:r>
          </a:p>
        </p:txBody>
      </p:sp>
      <p:pic>
        <p:nvPicPr>
          <p:cNvPr id="4" name="WhatsApp Audio 2022-03-11 at 7.18.39 PM.mp4">
            <a:hlinkClick r:id="" action="ppaction://media"/>
          </p:cNvPr>
          <p:cNvPicPr>
            <a:picLocks noRot="1" noChangeAspect="1"/>
          </p:cNvPicPr>
          <p:nvPr>
            <a:videoFile r:link="rId1"/>
          </p:nvPr>
        </p:nvPicPr>
        <p:blipFill>
          <a:blip r:embed="rId3"/>
          <a:stretch>
            <a:fillRect/>
          </a:stretch>
        </p:blipFill>
        <p:spPr>
          <a:xfrm>
            <a:off x="927462" y="6113417"/>
            <a:ext cx="1031966" cy="143691"/>
          </a:xfrm>
          <a:prstGeom prst="rect">
            <a:avLst/>
          </a:prstGeom>
        </p:spPr>
      </p:pic>
    </p:spTree>
    <p:extLst>
      <p:ext uri="{BB962C8B-B14F-4D97-AF65-F5344CB8AC3E}">
        <p14:creationId xmlns="" xmlns:p14="http://schemas.microsoft.com/office/powerpoint/2010/main" val="28951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784EF92B-04C0-4E4F-A6C6-017ED8876AE6}"/>
              </a:ext>
            </a:extLst>
          </p:cNvPr>
          <p:cNvPicPr>
            <a:picLocks noChangeAspect="1"/>
          </p:cNvPicPr>
          <p:nvPr/>
        </p:nvPicPr>
        <p:blipFill>
          <a:blip r:embed="rId2"/>
          <a:stretch>
            <a:fillRect/>
          </a:stretch>
        </p:blipFill>
        <p:spPr>
          <a:xfrm>
            <a:off x="7869169" y="3429000"/>
            <a:ext cx="3546341"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 xmlns:a16="http://schemas.microsoft.com/office/drawing/2014/main" id="{1B0AA2EA-2CC5-4C55-9FAE-37EFF8310B88}"/>
              </a:ext>
            </a:extLst>
          </p:cNvPr>
          <p:cNvPicPr>
            <a:picLocks noChangeAspect="1"/>
          </p:cNvPicPr>
          <p:nvPr/>
        </p:nvPicPr>
        <p:blipFill>
          <a:blip r:embed="rId3"/>
          <a:stretch>
            <a:fillRect/>
          </a:stretch>
        </p:blipFill>
        <p:spPr>
          <a:xfrm>
            <a:off x="776486" y="3429000"/>
            <a:ext cx="3546342"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 xmlns:a16="http://schemas.microsoft.com/office/drawing/2014/main" id="{CA1C3E28-8920-4EF9-B423-7DA1035722B7}"/>
              </a:ext>
            </a:extLst>
          </p:cNvPr>
          <p:cNvPicPr>
            <a:picLocks noChangeAspect="1"/>
          </p:cNvPicPr>
          <p:nvPr/>
        </p:nvPicPr>
        <p:blipFill>
          <a:blip r:embed="rId4"/>
          <a:stretch>
            <a:fillRect/>
          </a:stretch>
        </p:blipFill>
        <p:spPr>
          <a:xfrm>
            <a:off x="4322829" y="3429000"/>
            <a:ext cx="3546342"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77217FFF-53E7-411D-82EB-9EBCA928F106}"/>
              </a:ext>
            </a:extLst>
          </p:cNvPr>
          <p:cNvPicPr>
            <a:picLocks noChangeAspect="1"/>
          </p:cNvPicPr>
          <p:nvPr/>
        </p:nvPicPr>
        <p:blipFill>
          <a:blip r:embed="rId5"/>
          <a:stretch>
            <a:fillRect/>
          </a:stretch>
        </p:blipFill>
        <p:spPr>
          <a:xfrm>
            <a:off x="4322829" y="92258"/>
            <a:ext cx="3546342"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6FA9D4F2-3AF8-44BD-B82C-47384B250351}"/>
              </a:ext>
            </a:extLst>
          </p:cNvPr>
          <p:cNvPicPr>
            <a:picLocks noChangeAspect="1"/>
          </p:cNvPicPr>
          <p:nvPr/>
        </p:nvPicPr>
        <p:blipFill>
          <a:blip r:embed="rId6"/>
          <a:stretch>
            <a:fillRect/>
          </a:stretch>
        </p:blipFill>
        <p:spPr>
          <a:xfrm>
            <a:off x="776486" y="92258"/>
            <a:ext cx="3546343"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 xmlns:a16="http://schemas.microsoft.com/office/drawing/2014/main" id="{B71B7D26-8722-46B8-9F26-4139672C09B7}"/>
              </a:ext>
            </a:extLst>
          </p:cNvPr>
          <p:cNvPicPr>
            <a:picLocks noChangeAspect="1"/>
          </p:cNvPicPr>
          <p:nvPr/>
        </p:nvPicPr>
        <p:blipFill>
          <a:blip r:embed="rId7"/>
          <a:stretch>
            <a:fillRect/>
          </a:stretch>
        </p:blipFill>
        <p:spPr>
          <a:xfrm>
            <a:off x="7869171" y="92258"/>
            <a:ext cx="3546343" cy="3336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9369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1512390-7C2C-4CB9-A277-9380820BBED3}"/>
              </a:ext>
            </a:extLst>
          </p:cNvPr>
          <p:cNvPicPr>
            <a:picLocks noChangeAspect="1"/>
          </p:cNvPicPr>
          <p:nvPr/>
        </p:nvPicPr>
        <p:blipFill>
          <a:blip r:embed="rId2"/>
          <a:stretch>
            <a:fillRect/>
          </a:stretch>
        </p:blipFill>
        <p:spPr>
          <a:xfrm>
            <a:off x="2282954" y="3428996"/>
            <a:ext cx="3813046" cy="3301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 xmlns:a16="http://schemas.microsoft.com/office/drawing/2014/main" id="{CFC15F70-E6CF-4F5D-9AD4-8D35E1A65C9B}"/>
              </a:ext>
            </a:extLst>
          </p:cNvPr>
          <p:cNvPicPr>
            <a:picLocks noChangeAspect="1"/>
          </p:cNvPicPr>
          <p:nvPr/>
        </p:nvPicPr>
        <p:blipFill>
          <a:blip r:embed="rId3"/>
          <a:stretch>
            <a:fillRect/>
          </a:stretch>
        </p:blipFill>
        <p:spPr>
          <a:xfrm>
            <a:off x="6096000" y="3428998"/>
            <a:ext cx="3813046" cy="330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C28561B7-19D8-4979-87F7-CA28862186CB}"/>
              </a:ext>
            </a:extLst>
          </p:cNvPr>
          <p:cNvPicPr>
            <a:picLocks noChangeAspect="1"/>
          </p:cNvPicPr>
          <p:nvPr/>
        </p:nvPicPr>
        <p:blipFill>
          <a:blip r:embed="rId4"/>
          <a:stretch>
            <a:fillRect/>
          </a:stretch>
        </p:blipFill>
        <p:spPr>
          <a:xfrm>
            <a:off x="4189477" y="127589"/>
            <a:ext cx="3813046" cy="3301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4B996736-B144-4787-B52E-7EF3DC93B4A9}"/>
              </a:ext>
            </a:extLst>
          </p:cNvPr>
          <p:cNvPicPr>
            <a:picLocks noChangeAspect="1"/>
          </p:cNvPicPr>
          <p:nvPr/>
        </p:nvPicPr>
        <p:blipFill>
          <a:blip r:embed="rId5"/>
          <a:stretch>
            <a:fillRect/>
          </a:stretch>
        </p:blipFill>
        <p:spPr>
          <a:xfrm>
            <a:off x="376431" y="127590"/>
            <a:ext cx="3813046" cy="3301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 xmlns:a16="http://schemas.microsoft.com/office/drawing/2014/main" id="{0F4237FE-7DA9-411A-9943-BAA39EE33F72}"/>
              </a:ext>
            </a:extLst>
          </p:cNvPr>
          <p:cNvPicPr>
            <a:picLocks noChangeAspect="1"/>
          </p:cNvPicPr>
          <p:nvPr/>
        </p:nvPicPr>
        <p:blipFill>
          <a:blip r:embed="rId6"/>
          <a:stretch>
            <a:fillRect/>
          </a:stretch>
        </p:blipFill>
        <p:spPr>
          <a:xfrm>
            <a:off x="8002523" y="127590"/>
            <a:ext cx="3813046" cy="330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62868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FCFB22-094F-4FB0-9FEA-A10214845670}"/>
              </a:ext>
            </a:extLst>
          </p:cNvPr>
          <p:cNvSpPr>
            <a:spLocks noGrp="1"/>
          </p:cNvSpPr>
          <p:nvPr>
            <p:ph type="title"/>
          </p:nvPr>
        </p:nvSpPr>
        <p:spPr>
          <a:xfrm>
            <a:off x="1828800" y="787202"/>
            <a:ext cx="8534400" cy="1507067"/>
          </a:xfrm>
        </p:spPr>
        <p:txBody>
          <a:bodyPr/>
          <a:lstStyle/>
          <a:p>
            <a:pPr algn="ctr"/>
            <a:r>
              <a:rPr lang="fa-IR" sz="4000" dirty="0">
                <a:cs typeface="B Nazanin" panose="00000400000000000000" pitchFamily="2" charset="-78"/>
              </a:rPr>
              <a:t>مقدمه</a:t>
            </a:r>
            <a:endParaRPr lang="fa-IR" dirty="0">
              <a:cs typeface="B Nazanin" panose="00000400000000000000" pitchFamily="2" charset="-78"/>
            </a:endParaRPr>
          </a:p>
        </p:txBody>
      </p:sp>
      <p:sp>
        <p:nvSpPr>
          <p:cNvPr id="3" name="Content Placeholder 2">
            <a:extLst>
              <a:ext uri="{FF2B5EF4-FFF2-40B4-BE49-F238E27FC236}">
                <a16:creationId xmlns="" xmlns:a16="http://schemas.microsoft.com/office/drawing/2014/main" id="{F13B64D9-1B59-434F-B86C-D5BB677071AD}"/>
              </a:ext>
            </a:extLst>
          </p:cNvPr>
          <p:cNvSpPr>
            <a:spLocks noGrp="1"/>
          </p:cNvSpPr>
          <p:nvPr>
            <p:ph idx="1"/>
          </p:nvPr>
        </p:nvSpPr>
        <p:spPr>
          <a:xfrm>
            <a:off x="1828800" y="1985015"/>
            <a:ext cx="7955973" cy="3615267"/>
          </a:xfrm>
        </p:spPr>
        <p:txBody>
          <a:bodyPr>
            <a:normAutofit/>
          </a:bodyPr>
          <a:lstStyle/>
          <a:p>
            <a:pPr marL="0" indent="0">
              <a:buNone/>
            </a:pPr>
            <a:r>
              <a:rPr lang="fa-IR" sz="2400" dirty="0">
                <a:cs typeface="B Nazanin" panose="00000400000000000000" pitchFamily="2" charset="-78"/>
              </a:rPr>
              <a:t>من در یک روز به سفری رفته بودم و در مسیر به کوه‌پایه های کوه دماوند نیز رفتم.در آن روز من برخی از گیاهان دماوند را دیدم همچنین به دلیل علاقه به کوه های آتشفشانی ایران به خصوص کوه دماوند کنجکاو شدم تا بیشتر درباره بلندترین کوه ایران بدانم.</a:t>
            </a:r>
          </a:p>
        </p:txBody>
      </p:sp>
      <p:pic>
        <p:nvPicPr>
          <p:cNvPr id="4" name="WhatsApp Audio 2022-03-11 at 4.31.24 PM.mp4">
            <a:hlinkClick r:id="" action="ppaction://media"/>
          </p:cNvPr>
          <p:cNvPicPr>
            <a:picLocks noRot="1" noChangeAspect="1"/>
          </p:cNvPicPr>
          <p:nvPr>
            <a:videoFile r:link="rId1"/>
          </p:nvPr>
        </p:nvPicPr>
        <p:blipFill>
          <a:blip r:embed="rId3"/>
          <a:stretch>
            <a:fillRect/>
          </a:stretch>
        </p:blipFill>
        <p:spPr>
          <a:xfrm>
            <a:off x="404949" y="6191794"/>
            <a:ext cx="1162594" cy="143691"/>
          </a:xfrm>
          <a:prstGeom prst="rect">
            <a:avLst/>
          </a:prstGeom>
        </p:spPr>
      </p:pic>
    </p:spTree>
    <p:extLst>
      <p:ext uri="{BB962C8B-B14F-4D97-AF65-F5344CB8AC3E}">
        <p14:creationId xmlns="" xmlns:p14="http://schemas.microsoft.com/office/powerpoint/2010/main" val="37265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3A8B04-3C03-4E7B-9B43-72D847148C64}"/>
              </a:ext>
            </a:extLst>
          </p:cNvPr>
          <p:cNvSpPr>
            <a:spLocks noGrp="1"/>
          </p:cNvSpPr>
          <p:nvPr>
            <p:ph type="title"/>
          </p:nvPr>
        </p:nvSpPr>
        <p:spPr>
          <a:xfrm>
            <a:off x="1828800" y="863601"/>
            <a:ext cx="8534400" cy="1507067"/>
          </a:xfrm>
        </p:spPr>
        <p:txBody>
          <a:bodyPr>
            <a:normAutofit/>
          </a:bodyPr>
          <a:lstStyle/>
          <a:p>
            <a:pPr algn="ctr"/>
            <a:r>
              <a:rPr lang="fa-IR" sz="4000" b="1" dirty="0">
                <a:solidFill>
                  <a:schemeClr val="accent2">
                    <a:lumMod val="40000"/>
                    <a:lumOff val="60000"/>
                  </a:schemeClr>
                </a:solidFill>
                <a:cs typeface="B Nazanin" panose="00000400000000000000" pitchFamily="2" charset="-78"/>
              </a:rPr>
              <a:t>جایگاه کوه دماوند در میراث طبیعی ایران</a:t>
            </a:r>
          </a:p>
        </p:txBody>
      </p:sp>
      <p:sp>
        <p:nvSpPr>
          <p:cNvPr id="3" name="Content Placeholder 2">
            <a:extLst>
              <a:ext uri="{FF2B5EF4-FFF2-40B4-BE49-F238E27FC236}">
                <a16:creationId xmlns="" xmlns:a16="http://schemas.microsoft.com/office/drawing/2014/main" id="{9D5E6E43-F67E-4172-8B13-074491DF05F4}"/>
              </a:ext>
            </a:extLst>
          </p:cNvPr>
          <p:cNvSpPr>
            <a:spLocks noGrp="1"/>
          </p:cNvSpPr>
          <p:nvPr>
            <p:ph idx="1"/>
          </p:nvPr>
        </p:nvSpPr>
        <p:spPr>
          <a:xfrm>
            <a:off x="1828800" y="2370668"/>
            <a:ext cx="8534400" cy="3615267"/>
          </a:xfrm>
        </p:spPr>
        <p:txBody>
          <a:bodyPr>
            <a:normAutofit/>
          </a:bodyPr>
          <a:lstStyle/>
          <a:p>
            <a:pPr marL="0" indent="0">
              <a:buNone/>
            </a:pPr>
            <a:r>
              <a:rPr lang="fa-IR" sz="2400" dirty="0">
                <a:cs typeface="B Nazanin" panose="00000400000000000000" pitchFamily="2" charset="-78"/>
              </a:rPr>
              <a:t>قله دماوند در فرهنگ کشور ایران مظهر پایداری، استواری و یک نماد ملی است و </a:t>
            </a:r>
            <a:r>
              <a:rPr lang="fa-IR" sz="2400" dirty="0" err="1">
                <a:cs typeface="B Nazanin" panose="00000400000000000000" pitchFamily="2" charset="-78"/>
              </a:rPr>
              <a:t>به‌عنوان</a:t>
            </a:r>
            <a:r>
              <a:rPr lang="fa-IR" sz="2400" dirty="0">
                <a:cs typeface="B Nazanin" panose="00000400000000000000" pitchFamily="2" charset="-78"/>
              </a:rPr>
              <a:t> یک اثر ملی ثبت شده و به </a:t>
            </a:r>
            <a:r>
              <a:rPr lang="fa-IR" sz="2400" dirty="0" err="1">
                <a:cs typeface="B Nazanin" panose="00000400000000000000" pitchFamily="2" charset="-78"/>
              </a:rPr>
              <a:t>روش‌های</a:t>
            </a:r>
            <a:r>
              <a:rPr lang="fa-IR" sz="2400" dirty="0">
                <a:cs typeface="B Nazanin" panose="00000400000000000000" pitchFamily="2" charset="-78"/>
              </a:rPr>
              <a:t> گوناگون از آن </a:t>
            </a:r>
            <a:r>
              <a:rPr lang="fa-IR" sz="2400" dirty="0" err="1">
                <a:cs typeface="B Nazanin" panose="00000400000000000000" pitchFamily="2" charset="-78"/>
              </a:rPr>
              <a:t>به‌عنوان</a:t>
            </a:r>
            <a:r>
              <a:rPr lang="fa-IR" sz="2400" dirty="0">
                <a:cs typeface="B Nazanin" panose="00000400000000000000" pitchFamily="2" charset="-78"/>
              </a:rPr>
              <a:t> یک نماد ملی یاد </a:t>
            </a:r>
            <a:r>
              <a:rPr lang="fa-IR" sz="2400" dirty="0" err="1">
                <a:cs typeface="B Nazanin" panose="00000400000000000000" pitchFamily="2" charset="-78"/>
              </a:rPr>
              <a:t>می‌شود</a:t>
            </a:r>
            <a:r>
              <a:rPr lang="fa-IR" sz="2400" dirty="0">
                <a:cs typeface="B Nazanin" panose="00000400000000000000" pitchFamily="2" charset="-78"/>
              </a:rPr>
              <a:t>. کوه دماوند در </a:t>
            </a:r>
            <a:r>
              <a:rPr lang="fa-IR" sz="2400" dirty="0" err="1">
                <a:cs typeface="B Nazanin" panose="00000400000000000000" pitchFamily="2" charset="-78"/>
              </a:rPr>
              <a:t>سی‌ام</a:t>
            </a:r>
            <a:r>
              <a:rPr lang="fa-IR" sz="2400" dirty="0">
                <a:cs typeface="B Nazanin" panose="00000400000000000000" pitchFamily="2" charset="-78"/>
              </a:rPr>
              <a:t> تیرماه سال ۱۳۸۷ </a:t>
            </a:r>
            <a:r>
              <a:rPr lang="fa-IR" sz="2400" dirty="0" err="1">
                <a:cs typeface="B Nazanin" panose="00000400000000000000" pitchFamily="2" charset="-78"/>
              </a:rPr>
              <a:t>به‌عنوان</a:t>
            </a:r>
            <a:r>
              <a:rPr lang="fa-IR" sz="2400" dirty="0">
                <a:cs typeface="B Nazanin" panose="00000400000000000000" pitchFamily="2" charset="-78"/>
              </a:rPr>
              <a:t> نخستین اثر طبیعی ایران در قالب میراث طبیعی ایران در فهرست آثار ملی ایران ثبت شد.</a:t>
            </a:r>
          </a:p>
        </p:txBody>
      </p:sp>
      <p:pic>
        <p:nvPicPr>
          <p:cNvPr id="4" name="WhatsApp Audio 2022-03-11 at 7.21.59 PM.mp4">
            <a:hlinkClick r:id="" action="ppaction://media"/>
          </p:cNvPr>
          <p:cNvPicPr>
            <a:picLocks noRot="1" noChangeAspect="1"/>
          </p:cNvPicPr>
          <p:nvPr>
            <a:videoFile r:link="rId1"/>
          </p:nvPr>
        </p:nvPicPr>
        <p:blipFill>
          <a:blip r:embed="rId3"/>
          <a:stretch>
            <a:fillRect/>
          </a:stretch>
        </p:blipFill>
        <p:spPr>
          <a:xfrm>
            <a:off x="901337" y="5812971"/>
            <a:ext cx="1031966" cy="195942"/>
          </a:xfrm>
          <a:prstGeom prst="rect">
            <a:avLst/>
          </a:prstGeom>
        </p:spPr>
      </p:pic>
    </p:spTree>
    <p:extLst>
      <p:ext uri="{BB962C8B-B14F-4D97-AF65-F5344CB8AC3E}">
        <p14:creationId xmlns="" xmlns:p14="http://schemas.microsoft.com/office/powerpoint/2010/main" val="41255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38FA8-B1E3-4250-BE23-D7E001A28CBA}"/>
              </a:ext>
            </a:extLst>
          </p:cNvPr>
          <p:cNvSpPr>
            <a:spLocks noGrp="1"/>
          </p:cNvSpPr>
          <p:nvPr>
            <p:ph type="title"/>
          </p:nvPr>
        </p:nvSpPr>
        <p:spPr>
          <a:xfrm>
            <a:off x="1828800" y="863601"/>
            <a:ext cx="8534400" cy="1507067"/>
          </a:xfrm>
        </p:spPr>
        <p:txBody>
          <a:bodyPr>
            <a:normAutofit/>
          </a:bodyPr>
          <a:lstStyle/>
          <a:p>
            <a:pPr algn="ctr"/>
            <a:r>
              <a:rPr lang="fa-IR" sz="4000" dirty="0">
                <a:cs typeface="B Nazanin" panose="00000400000000000000" pitchFamily="2" charset="-78"/>
              </a:rPr>
              <a:t>ثبت قله دماوند به ‌عنوان اثر طبیعی ملی</a:t>
            </a:r>
          </a:p>
        </p:txBody>
      </p:sp>
      <p:sp>
        <p:nvSpPr>
          <p:cNvPr id="3" name="Content Placeholder 2">
            <a:extLst>
              <a:ext uri="{FF2B5EF4-FFF2-40B4-BE49-F238E27FC236}">
                <a16:creationId xmlns="" xmlns:a16="http://schemas.microsoft.com/office/drawing/2014/main" id="{CE129765-A028-4762-9A15-C248A41F0AA9}"/>
              </a:ext>
            </a:extLst>
          </p:cNvPr>
          <p:cNvSpPr>
            <a:spLocks noGrp="1"/>
          </p:cNvSpPr>
          <p:nvPr>
            <p:ph idx="1"/>
          </p:nvPr>
        </p:nvSpPr>
        <p:spPr>
          <a:xfrm>
            <a:off x="1828800" y="2370668"/>
            <a:ext cx="8534400" cy="3615267"/>
          </a:xfrm>
        </p:spPr>
        <p:txBody>
          <a:bodyPr>
            <a:normAutofit/>
          </a:bodyPr>
          <a:lstStyle/>
          <a:p>
            <a:pPr marL="0" indent="0">
              <a:buNone/>
            </a:pPr>
            <a:r>
              <a:rPr lang="fa-IR" sz="2400" dirty="0">
                <a:cs typeface="B Nazanin" panose="00000400000000000000" pitchFamily="2" charset="-78"/>
              </a:rPr>
              <a:t>اثر طبیعی ملی قله دماوند با </a:t>
            </a:r>
            <a:r>
              <a:rPr lang="fa-IR" sz="2400" dirty="0" err="1">
                <a:cs typeface="B Nazanin" panose="00000400000000000000" pitchFamily="2" charset="-78"/>
              </a:rPr>
              <a:t>مساحتی</a:t>
            </a:r>
            <a:r>
              <a:rPr lang="fa-IR" sz="2400" dirty="0">
                <a:cs typeface="B Nazanin" panose="00000400000000000000" pitchFamily="2" charset="-78"/>
              </a:rPr>
              <a:t> بالغ بر ۲۹۵۰ هکتار در سال ۱۳۸۱ طی مصوبه شماره ۲۲۱ مورخ ۸۱٫۳٫۲۱ شورای عالی محیط زیست به مجموعه مناطق تحت مدیریت سازمان حفاظت محیط زیست پیوسته است. این اثر با ۳,۹۷۶,۱۱۳ تا ۳,۹۸۲,۱۵۰ عرض جغرافیایی و ۵۹۶,۷۶۲ تا ۶۰۳,۵۹۷ طول جغرافیایی در شمال شرق تهران و در استان مازندران واقع شده است. از </a:t>
            </a:r>
            <a:r>
              <a:rPr lang="fa-IR" sz="2400" dirty="0" err="1">
                <a:cs typeface="B Nazanin" panose="00000400000000000000" pitchFamily="2" charset="-78"/>
              </a:rPr>
              <a:t>گونه‌های</a:t>
            </a:r>
            <a:r>
              <a:rPr lang="fa-IR" sz="2400" dirty="0">
                <a:cs typeface="B Nazanin" panose="00000400000000000000" pitchFamily="2" charset="-78"/>
              </a:rPr>
              <a:t> مهم گیاهی آن </a:t>
            </a:r>
            <a:r>
              <a:rPr lang="fa-IR" sz="2400" dirty="0" err="1">
                <a:cs typeface="B Nazanin" panose="00000400000000000000" pitchFamily="2" charset="-78"/>
              </a:rPr>
              <a:t>می‌توان</a:t>
            </a:r>
            <a:r>
              <a:rPr lang="fa-IR" sz="2400" dirty="0">
                <a:cs typeface="B Nazanin" panose="00000400000000000000" pitchFamily="2" charset="-78"/>
              </a:rPr>
              <a:t> از </a:t>
            </a:r>
            <a:r>
              <a:rPr lang="fa-IR" sz="2400" dirty="0" err="1">
                <a:cs typeface="B Nazanin" panose="00000400000000000000" pitchFamily="2" charset="-78"/>
              </a:rPr>
              <a:t>بومادران</a:t>
            </a:r>
            <a:r>
              <a:rPr lang="fa-IR" sz="2400" dirty="0">
                <a:cs typeface="B Nazanin" panose="00000400000000000000" pitchFamily="2" charset="-78"/>
              </a:rPr>
              <a:t>، پیر گیاه </a:t>
            </a:r>
            <a:r>
              <a:rPr lang="fa-IR" sz="2400" dirty="0" err="1">
                <a:cs typeface="B Nazanin" panose="00000400000000000000" pitchFamily="2" charset="-78"/>
              </a:rPr>
              <a:t>دماوندی</a:t>
            </a:r>
            <a:r>
              <a:rPr lang="fa-IR" sz="2400" dirty="0">
                <a:cs typeface="B Nazanin" panose="00000400000000000000" pitchFamily="2" charset="-78"/>
              </a:rPr>
              <a:t>، </a:t>
            </a:r>
            <a:r>
              <a:rPr lang="fa-IR" sz="2400" dirty="0" err="1">
                <a:cs typeface="B Nazanin" panose="00000400000000000000" pitchFamily="2" charset="-78"/>
              </a:rPr>
              <a:t>اسپرس</a:t>
            </a:r>
            <a:r>
              <a:rPr lang="fa-IR" sz="2400" dirty="0">
                <a:cs typeface="B Nazanin" panose="00000400000000000000" pitchFamily="2" charset="-78"/>
              </a:rPr>
              <a:t> کوهی و گون نام برد. استفاده بیش از حد از ظرفیت </a:t>
            </a:r>
            <a:r>
              <a:rPr lang="fa-IR" sz="2400" dirty="0" err="1">
                <a:cs typeface="B Nazanin" panose="00000400000000000000" pitchFamily="2" charset="-78"/>
              </a:rPr>
              <a:t>قابل‌تحمل</a:t>
            </a:r>
            <a:r>
              <a:rPr lang="fa-IR" sz="2400" dirty="0">
                <a:cs typeface="B Nazanin" panose="00000400000000000000" pitchFamily="2" charset="-78"/>
              </a:rPr>
              <a:t> محیط و همچنین </a:t>
            </a:r>
            <a:r>
              <a:rPr lang="fa-IR" sz="2400" dirty="0" err="1">
                <a:cs typeface="B Nazanin" panose="00000400000000000000" pitchFamily="2" charset="-78"/>
              </a:rPr>
              <a:t>بهره‌برداری</a:t>
            </a:r>
            <a:r>
              <a:rPr lang="fa-IR" sz="2400" dirty="0">
                <a:cs typeface="B Nazanin" panose="00000400000000000000" pitchFamily="2" charset="-78"/>
              </a:rPr>
              <a:t> پوکه معدنی در اطراف این اثر طبیعی ملی، از </a:t>
            </a:r>
            <a:r>
              <a:rPr lang="fa-IR" sz="2400" dirty="0" err="1">
                <a:cs typeface="B Nazanin" panose="00000400000000000000" pitchFamily="2" charset="-78"/>
              </a:rPr>
              <a:t>مهم‌ترین</a:t>
            </a:r>
            <a:r>
              <a:rPr lang="fa-IR" sz="2400" dirty="0">
                <a:cs typeface="B Nazanin" panose="00000400000000000000" pitchFamily="2" charset="-78"/>
              </a:rPr>
              <a:t> عوامل </a:t>
            </a:r>
            <a:r>
              <a:rPr lang="fa-IR" sz="2400" dirty="0" err="1">
                <a:cs typeface="B Nazanin" panose="00000400000000000000" pitchFamily="2" charset="-78"/>
              </a:rPr>
              <a:t>تهدیدکننده</a:t>
            </a:r>
            <a:r>
              <a:rPr lang="fa-IR" sz="2400" dirty="0">
                <a:cs typeface="B Nazanin" panose="00000400000000000000" pitchFamily="2" charset="-78"/>
              </a:rPr>
              <a:t> در تخریب آن به شمار </a:t>
            </a:r>
            <a:r>
              <a:rPr lang="fa-IR" sz="2400" dirty="0" err="1">
                <a:cs typeface="B Nazanin" panose="00000400000000000000" pitchFamily="2" charset="-78"/>
              </a:rPr>
              <a:t>می‌آید</a:t>
            </a:r>
            <a:r>
              <a:rPr lang="fa-IR" sz="2400" dirty="0">
                <a:cs typeface="B Nazanin" panose="00000400000000000000" pitchFamily="2" charset="-78"/>
              </a:rPr>
              <a:t>.</a:t>
            </a:r>
          </a:p>
        </p:txBody>
      </p:sp>
      <p:pic>
        <p:nvPicPr>
          <p:cNvPr id="4" name="WhatsApp Audio 2022-03-11 at 7.31.28 PM.mp4">
            <a:hlinkClick r:id="" action="ppaction://media"/>
          </p:cNvPr>
          <p:cNvPicPr>
            <a:picLocks noRot="1" noChangeAspect="1"/>
          </p:cNvPicPr>
          <p:nvPr>
            <a:videoFile r:link="rId1"/>
          </p:nvPr>
        </p:nvPicPr>
        <p:blipFill>
          <a:blip r:embed="rId3"/>
          <a:stretch>
            <a:fillRect/>
          </a:stretch>
        </p:blipFill>
        <p:spPr>
          <a:xfrm>
            <a:off x="953588" y="6204856"/>
            <a:ext cx="992778" cy="195943"/>
          </a:xfrm>
          <a:prstGeom prst="rect">
            <a:avLst/>
          </a:prstGeom>
        </p:spPr>
      </p:pic>
    </p:spTree>
    <p:extLst>
      <p:ext uri="{BB962C8B-B14F-4D97-AF65-F5344CB8AC3E}">
        <p14:creationId xmlns="" xmlns:p14="http://schemas.microsoft.com/office/powerpoint/2010/main" val="5643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0EF5C-7964-4A36-9AD4-0587578BFE0C}"/>
              </a:ext>
            </a:extLst>
          </p:cNvPr>
          <p:cNvSpPr>
            <a:spLocks noGrp="1"/>
          </p:cNvSpPr>
          <p:nvPr>
            <p:ph type="title"/>
          </p:nvPr>
        </p:nvSpPr>
        <p:spPr>
          <a:xfrm>
            <a:off x="1828800" y="863601"/>
            <a:ext cx="8534400" cy="1507067"/>
          </a:xfrm>
        </p:spPr>
        <p:txBody>
          <a:bodyPr>
            <a:normAutofit/>
          </a:bodyPr>
          <a:lstStyle/>
          <a:p>
            <a:pPr algn="ctr"/>
            <a:r>
              <a:rPr lang="fa-IR" sz="4000" dirty="0">
                <a:cs typeface="B Nazanin" panose="00000400000000000000" pitchFamily="2" charset="-78"/>
              </a:rPr>
              <a:t>روز ملی دماوند</a:t>
            </a:r>
          </a:p>
        </p:txBody>
      </p:sp>
      <p:sp>
        <p:nvSpPr>
          <p:cNvPr id="3" name="Content Placeholder 2">
            <a:extLst>
              <a:ext uri="{FF2B5EF4-FFF2-40B4-BE49-F238E27FC236}">
                <a16:creationId xmlns="" xmlns:a16="http://schemas.microsoft.com/office/drawing/2014/main" id="{F143945C-B398-45D2-8651-1DC5ACF349A5}"/>
              </a:ext>
            </a:extLst>
          </p:cNvPr>
          <p:cNvSpPr>
            <a:spLocks noGrp="1"/>
          </p:cNvSpPr>
          <p:nvPr>
            <p:ph idx="1"/>
          </p:nvPr>
        </p:nvSpPr>
        <p:spPr>
          <a:xfrm>
            <a:off x="1828800" y="1454099"/>
            <a:ext cx="8534400" cy="3615267"/>
          </a:xfrm>
        </p:spPr>
        <p:txBody>
          <a:bodyPr>
            <a:normAutofit/>
          </a:bodyPr>
          <a:lstStyle/>
          <a:p>
            <a:pPr marL="0" indent="0">
              <a:buNone/>
            </a:pPr>
            <a:r>
              <a:rPr lang="fa-IR" sz="2400" dirty="0">
                <a:cs typeface="B Nazanin" panose="00000400000000000000" pitchFamily="2" charset="-78"/>
              </a:rPr>
              <a:t>روز ملی دماوند </a:t>
            </a:r>
            <a:r>
              <a:rPr lang="fa-IR" sz="2400" dirty="0" err="1">
                <a:cs typeface="B Nazanin" panose="00000400000000000000" pitchFamily="2" charset="-78"/>
              </a:rPr>
              <a:t>هم‌زمان</a:t>
            </a:r>
            <a:r>
              <a:rPr lang="fa-IR" sz="2400" dirty="0">
                <a:cs typeface="B Nazanin" panose="00000400000000000000" pitchFamily="2" charset="-78"/>
              </a:rPr>
              <a:t> با </a:t>
            </a:r>
            <a:r>
              <a:rPr lang="fa-IR" sz="2400" dirty="0" err="1">
                <a:cs typeface="B Nazanin" panose="00000400000000000000" pitchFamily="2" charset="-78"/>
              </a:rPr>
              <a:t>تیرگان</a:t>
            </a:r>
            <a:r>
              <a:rPr lang="fa-IR" sz="2400" dirty="0">
                <a:cs typeface="B Nazanin" panose="00000400000000000000" pitchFamily="2" charset="-78"/>
              </a:rPr>
              <a:t> در مازندران با نام تیرماه سیزده شو در شب سیزدهم </a:t>
            </a:r>
            <a:r>
              <a:rPr lang="fa-IR" sz="2400" dirty="0" err="1">
                <a:cs typeface="B Nazanin" panose="00000400000000000000" pitchFamily="2" charset="-78"/>
              </a:rPr>
              <a:t>آبان‌ماه</a:t>
            </a:r>
            <a:r>
              <a:rPr lang="fa-IR" sz="2400" dirty="0">
                <a:cs typeface="B Nazanin" panose="00000400000000000000" pitchFamily="2" charset="-78"/>
              </a:rPr>
              <a:t> برگزار </a:t>
            </a:r>
            <a:r>
              <a:rPr lang="fa-IR" sz="2400" dirty="0" err="1">
                <a:cs typeface="B Nazanin" panose="00000400000000000000" pitchFamily="2" charset="-78"/>
              </a:rPr>
              <a:t>می‌شود</a:t>
            </a:r>
            <a:r>
              <a:rPr lang="fa-IR" sz="2400" dirty="0">
                <a:cs typeface="B Nazanin" panose="00000400000000000000" pitchFamily="2" charset="-78"/>
              </a:rPr>
              <a:t>. انجمن </a:t>
            </a:r>
            <a:r>
              <a:rPr lang="fa-IR" sz="2400" dirty="0" err="1">
                <a:cs typeface="B Nazanin" panose="00000400000000000000" pitchFamily="2" charset="-78"/>
              </a:rPr>
              <a:t>کوهنوردان</a:t>
            </a:r>
            <a:r>
              <a:rPr lang="fa-IR" sz="2400" dirty="0">
                <a:cs typeface="B Nazanin" panose="00000400000000000000" pitchFamily="2" charset="-78"/>
              </a:rPr>
              <a:t> ایران هر ساله این جشن را در روز سیزدهم تیر در </a:t>
            </a:r>
            <a:r>
              <a:rPr lang="fa-IR" sz="2400" dirty="0" err="1">
                <a:cs typeface="B Nazanin" panose="00000400000000000000" pitchFamily="2" charset="-78"/>
              </a:rPr>
              <a:t>دامنه‌های</a:t>
            </a:r>
            <a:r>
              <a:rPr lang="fa-IR" sz="2400" dirty="0">
                <a:cs typeface="B Nazanin" panose="00000400000000000000" pitchFamily="2" charset="-78"/>
              </a:rPr>
              <a:t> قله دماوند در شهر </a:t>
            </a:r>
            <a:r>
              <a:rPr lang="fa-IR" sz="2400" dirty="0" err="1">
                <a:cs typeface="B Nazanin" panose="00000400000000000000" pitchFamily="2" charset="-78"/>
              </a:rPr>
              <a:t>رینه</a:t>
            </a:r>
            <a:r>
              <a:rPr lang="fa-IR" sz="2400" dirty="0">
                <a:cs typeface="B Nazanin" panose="00000400000000000000" pitchFamily="2" charset="-78"/>
              </a:rPr>
              <a:t> </a:t>
            </a:r>
            <a:r>
              <a:rPr lang="fa-IR" sz="2400" dirty="0" err="1">
                <a:cs typeface="B Nazanin" panose="00000400000000000000" pitchFamily="2" charset="-78"/>
              </a:rPr>
              <a:t>لاریجان</a:t>
            </a:r>
            <a:r>
              <a:rPr lang="fa-IR" sz="2400" dirty="0">
                <a:cs typeface="B Nazanin" panose="00000400000000000000" pitchFamily="2" charset="-78"/>
              </a:rPr>
              <a:t> شهرستان آمل برگزار </a:t>
            </a:r>
            <a:r>
              <a:rPr lang="fa-IR" sz="2400" dirty="0" err="1">
                <a:cs typeface="B Nazanin" panose="00000400000000000000" pitchFamily="2" charset="-78"/>
              </a:rPr>
              <a:t>می‌کنند</a:t>
            </a:r>
            <a:r>
              <a:rPr lang="fa-IR" sz="2400" dirty="0">
                <a:cs typeface="B Nazanin" panose="00000400000000000000" pitchFamily="2" charset="-78"/>
              </a:rPr>
              <a:t>. این جشن به ثبت ملی نیز رسیده است.</a:t>
            </a:r>
          </a:p>
        </p:txBody>
      </p:sp>
      <p:pic>
        <p:nvPicPr>
          <p:cNvPr id="4" name="WhatsApp Audio 2022-03-11 at 7.33.45 PM.mp4">
            <a:hlinkClick r:id="" action="ppaction://media"/>
          </p:cNvPr>
          <p:cNvPicPr>
            <a:picLocks noRot="1" noChangeAspect="1"/>
          </p:cNvPicPr>
          <p:nvPr>
            <a:videoFile r:link="rId1"/>
          </p:nvPr>
        </p:nvPicPr>
        <p:blipFill>
          <a:blip r:embed="rId3"/>
          <a:stretch>
            <a:fillRect/>
          </a:stretch>
        </p:blipFill>
        <p:spPr>
          <a:xfrm>
            <a:off x="927463" y="6048102"/>
            <a:ext cx="1240971" cy="143691"/>
          </a:xfrm>
          <a:prstGeom prst="rect">
            <a:avLst/>
          </a:prstGeom>
        </p:spPr>
      </p:pic>
    </p:spTree>
    <p:extLst>
      <p:ext uri="{BB962C8B-B14F-4D97-AF65-F5344CB8AC3E}">
        <p14:creationId xmlns="" xmlns:p14="http://schemas.microsoft.com/office/powerpoint/2010/main" val="388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1B3EC8-BAF9-4634-ACA1-9394AB4EBB50}"/>
              </a:ext>
            </a:extLst>
          </p:cNvPr>
          <p:cNvSpPr>
            <a:spLocks noGrp="1"/>
          </p:cNvSpPr>
          <p:nvPr>
            <p:ph type="title"/>
          </p:nvPr>
        </p:nvSpPr>
        <p:spPr>
          <a:xfrm>
            <a:off x="1828800" y="863601"/>
            <a:ext cx="8534400" cy="1507067"/>
          </a:xfrm>
        </p:spPr>
        <p:txBody>
          <a:bodyPr>
            <a:normAutofit/>
          </a:bodyPr>
          <a:lstStyle/>
          <a:p>
            <a:pPr algn="ctr"/>
            <a:r>
              <a:rPr lang="fa-IR" sz="4000" dirty="0">
                <a:cs typeface="B Nazanin" panose="00000400000000000000" pitchFamily="2" charset="-78"/>
              </a:rPr>
              <a:t>تصویر روی اسکناس</a:t>
            </a:r>
          </a:p>
        </p:txBody>
      </p:sp>
      <p:sp>
        <p:nvSpPr>
          <p:cNvPr id="3" name="Content Placeholder 2">
            <a:extLst>
              <a:ext uri="{FF2B5EF4-FFF2-40B4-BE49-F238E27FC236}">
                <a16:creationId xmlns="" xmlns:a16="http://schemas.microsoft.com/office/drawing/2014/main" id="{B12AFC82-44B7-4541-8B0D-139B52B30D78}"/>
              </a:ext>
            </a:extLst>
          </p:cNvPr>
          <p:cNvSpPr>
            <a:spLocks noGrp="1"/>
          </p:cNvSpPr>
          <p:nvPr>
            <p:ph idx="1"/>
          </p:nvPr>
        </p:nvSpPr>
        <p:spPr>
          <a:xfrm>
            <a:off x="1828800" y="2370668"/>
            <a:ext cx="8534400" cy="1507067"/>
          </a:xfrm>
        </p:spPr>
        <p:txBody>
          <a:bodyPr>
            <a:normAutofit/>
          </a:bodyPr>
          <a:lstStyle/>
          <a:p>
            <a:pPr marL="0" indent="0">
              <a:buNone/>
            </a:pPr>
            <a:r>
              <a:rPr lang="fa-IR" sz="2400" dirty="0">
                <a:cs typeface="B Nazanin" panose="00000400000000000000" pitchFamily="2" charset="-78"/>
              </a:rPr>
              <a:t>در صد سال گذشته تصویر کوه دماوند بارها روی یا پشت </a:t>
            </a:r>
            <a:r>
              <a:rPr lang="fa-IR" sz="2400" dirty="0" err="1">
                <a:cs typeface="B Nazanin" panose="00000400000000000000" pitchFamily="2" charset="-78"/>
              </a:rPr>
              <a:t>اسکناس‌های</a:t>
            </a:r>
            <a:r>
              <a:rPr lang="fa-IR" sz="2400" dirty="0">
                <a:cs typeface="B Nazanin" panose="00000400000000000000" pitchFamily="2" charset="-78"/>
              </a:rPr>
              <a:t> رسمی منتشره ایران به چاپ رسیده است.</a:t>
            </a:r>
          </a:p>
        </p:txBody>
      </p:sp>
      <p:pic>
        <p:nvPicPr>
          <p:cNvPr id="4" name="WhatsApp Audio 2022-03-11 at 7.39.49 PM.mp4">
            <a:hlinkClick r:id="" action="ppaction://media"/>
          </p:cNvPr>
          <p:cNvPicPr>
            <a:picLocks noRot="1" noChangeAspect="1"/>
          </p:cNvPicPr>
          <p:nvPr>
            <a:videoFile r:link="rId1"/>
          </p:nvPr>
        </p:nvPicPr>
        <p:blipFill>
          <a:blip r:embed="rId3"/>
          <a:stretch>
            <a:fillRect/>
          </a:stretch>
        </p:blipFill>
        <p:spPr>
          <a:xfrm>
            <a:off x="1097281" y="5852160"/>
            <a:ext cx="1293222" cy="195941"/>
          </a:xfrm>
          <a:prstGeom prst="rect">
            <a:avLst/>
          </a:prstGeom>
        </p:spPr>
      </p:pic>
    </p:spTree>
    <p:extLst>
      <p:ext uri="{BB962C8B-B14F-4D97-AF65-F5344CB8AC3E}">
        <p14:creationId xmlns="" xmlns:p14="http://schemas.microsoft.com/office/powerpoint/2010/main" val="37271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35CFD7-5AF8-4627-BDCB-AB57F213F1F4}"/>
              </a:ext>
            </a:extLst>
          </p:cNvPr>
          <p:cNvPicPr>
            <a:picLocks noChangeAspect="1"/>
          </p:cNvPicPr>
          <p:nvPr/>
        </p:nvPicPr>
        <p:blipFill>
          <a:blip r:embed="rId2"/>
          <a:stretch>
            <a:fillRect/>
          </a:stretch>
        </p:blipFill>
        <p:spPr>
          <a:xfrm>
            <a:off x="3300741" y="679466"/>
            <a:ext cx="5590517" cy="2749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FB2FFE8B-B93F-4285-A388-C38F8E6C36D4}"/>
              </a:ext>
            </a:extLst>
          </p:cNvPr>
          <p:cNvPicPr>
            <a:picLocks noChangeAspect="1"/>
          </p:cNvPicPr>
          <p:nvPr/>
        </p:nvPicPr>
        <p:blipFill>
          <a:blip r:embed="rId3"/>
          <a:stretch>
            <a:fillRect/>
          </a:stretch>
        </p:blipFill>
        <p:spPr>
          <a:xfrm>
            <a:off x="3300741" y="3429000"/>
            <a:ext cx="5590517" cy="2703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 xmlns:a16="http://schemas.microsoft.com/office/drawing/2014/main" id="{E74874A5-5B12-4187-A0E3-BFC2DA4872A8}"/>
              </a:ext>
            </a:extLst>
          </p:cNvPr>
          <p:cNvPicPr>
            <a:picLocks noChangeAspect="1"/>
          </p:cNvPicPr>
          <p:nvPr/>
        </p:nvPicPr>
        <p:blipFill>
          <a:blip r:embed="rId4">
            <a:extLst>
              <a:ext uri="{BEBA8EAE-BF5A-486C-A8C5-ECC9F3942E4B}">
                <a14:imgProps xmlns="" xmlns:a14="http://schemas.microsoft.com/office/drawing/2010/main">
                  <a14:imgLayer r:embed="rId5">
                    <a14:imgEffect>
                      <a14:backgroundRemoval t="2667" b="97778" l="0" r="98667"/>
                    </a14:imgEffect>
                  </a14:imgLayer>
                </a14:imgProps>
              </a:ext>
            </a:extLst>
          </a:blip>
          <a:stretch>
            <a:fillRect/>
          </a:stretch>
        </p:blipFill>
        <p:spPr>
          <a:xfrm>
            <a:off x="763772" y="2199444"/>
            <a:ext cx="2459112" cy="2459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 xmlns:a16="http://schemas.microsoft.com/office/drawing/2014/main" id="{0048D0C6-1D15-43E4-B966-A9518D2F6F85}"/>
              </a:ext>
            </a:extLst>
          </p:cNvPr>
          <p:cNvPicPr>
            <a:picLocks noChangeAspect="1"/>
          </p:cNvPicPr>
          <p:nvPr/>
        </p:nvPicPr>
        <p:blipFill>
          <a:blip r:embed="rId6">
            <a:extLst>
              <a:ext uri="{BEBA8EAE-BF5A-486C-A8C5-ECC9F3942E4B}">
                <a14:imgProps xmlns="" xmlns:a14="http://schemas.microsoft.com/office/drawing/2010/main">
                  <a14:imgLayer r:embed="rId7">
                    <a14:imgEffect>
                      <a14:backgroundRemoval t="0" b="100000" l="0" r="100000">
                        <a14:foregroundMark x1="85352" y1="19922" x2="85352" y2="19922"/>
                        <a14:foregroundMark x1="91895" y1="29492" x2="91895" y2="29492"/>
                        <a14:foregroundMark x1="91895" y1="29492" x2="91895" y2="29492"/>
                        <a14:foregroundMark x1="81445" y1="16895" x2="92285" y2="28613"/>
                        <a14:foregroundMark x1="97070" y1="46289" x2="84473" y2="82227"/>
                        <a14:foregroundMark x1="88867" y1="77051" x2="97461" y2="60547"/>
                        <a14:foregroundMark x1="97461" y1="60547" x2="97461" y2="60547"/>
                        <a14:foregroundMark x1="68066" y1="92578" x2="48633" y2="96875"/>
                        <a14:foregroundMark x1="66797" y1="93848" x2="54688" y2="97363"/>
                        <a14:foregroundMark x1="9277" y1="74023" x2="26953" y2="92188"/>
                        <a14:foregroundMark x1="26953" y1="92188" x2="26953" y2="92188"/>
                        <a14:foregroundMark x1="55566" y1="97363" x2="69336" y2="94727"/>
                        <a14:foregroundMark x1="69336" y1="94727" x2="69336" y2="94727"/>
                        <a14:foregroundMark x1="34766" y1="6152" x2="63281" y2="5664"/>
                      </a14:backgroundRemoval>
                    </a14:imgEffect>
                  </a14:imgLayer>
                </a14:imgProps>
              </a:ext>
            </a:extLst>
          </a:blip>
          <a:stretch>
            <a:fillRect/>
          </a:stretch>
        </p:blipFill>
        <p:spPr>
          <a:xfrm>
            <a:off x="8969115" y="2199444"/>
            <a:ext cx="2459113" cy="2459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245613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8FDD0E-4BE1-446C-997B-D6A1487F93FE}"/>
              </a:ext>
            </a:extLst>
          </p:cNvPr>
          <p:cNvSpPr>
            <a:spLocks noGrp="1"/>
          </p:cNvSpPr>
          <p:nvPr>
            <p:ph type="title"/>
          </p:nvPr>
        </p:nvSpPr>
        <p:spPr>
          <a:xfrm>
            <a:off x="1828800" y="433766"/>
            <a:ext cx="8534400" cy="1507067"/>
          </a:xfrm>
        </p:spPr>
        <p:txBody>
          <a:bodyPr>
            <a:normAutofit/>
          </a:bodyPr>
          <a:lstStyle/>
          <a:p>
            <a:pPr algn="ctr"/>
            <a:r>
              <a:rPr lang="fa-IR" sz="4000" dirty="0" smtClean="0">
                <a:solidFill>
                  <a:schemeClr val="accent2">
                    <a:lumMod val="40000"/>
                    <a:lumOff val="60000"/>
                  </a:schemeClr>
                </a:solidFill>
                <a:cs typeface="B Nazanin" panose="00000400000000000000" pitchFamily="2" charset="-78"/>
              </a:rPr>
              <a:t>پرسش‌ها</a:t>
            </a:r>
            <a:endParaRPr lang="fa-IR" sz="4000" dirty="0">
              <a:solidFill>
                <a:schemeClr val="accent2">
                  <a:lumMod val="40000"/>
                  <a:lumOff val="60000"/>
                </a:schemeClr>
              </a:solidFill>
              <a:cs typeface="B Nazanin" panose="00000400000000000000" pitchFamily="2" charset="-78"/>
            </a:endParaRPr>
          </a:p>
        </p:txBody>
      </p:sp>
      <p:sp>
        <p:nvSpPr>
          <p:cNvPr id="3" name="Content Placeholder 2">
            <a:extLst>
              <a:ext uri="{FF2B5EF4-FFF2-40B4-BE49-F238E27FC236}">
                <a16:creationId xmlns="" xmlns:a16="http://schemas.microsoft.com/office/drawing/2014/main" id="{403725B1-4192-45F3-9DA3-F88078CE4DFF}"/>
              </a:ext>
            </a:extLst>
          </p:cNvPr>
          <p:cNvSpPr>
            <a:spLocks noGrp="1"/>
          </p:cNvSpPr>
          <p:nvPr>
            <p:ph idx="1"/>
          </p:nvPr>
        </p:nvSpPr>
        <p:spPr>
          <a:xfrm>
            <a:off x="1259958" y="1517555"/>
            <a:ext cx="9672084" cy="4640721"/>
          </a:xfrm>
        </p:spPr>
        <p:txBody>
          <a:bodyPr>
            <a:normAutofit/>
          </a:bodyPr>
          <a:lstStyle/>
          <a:p>
            <a:pPr>
              <a:buClr>
                <a:schemeClr val="tx2">
                  <a:lumMod val="60000"/>
                  <a:lumOff val="40000"/>
                </a:schemeClr>
              </a:buClr>
              <a:buFont typeface="Wingdings" panose="05000000000000000000" pitchFamily="2" charset="2"/>
              <a:buChar char="ü"/>
            </a:pPr>
            <a:r>
              <a:rPr lang="fa-IR" dirty="0">
                <a:cs typeface="B Nazanin" panose="00000400000000000000" pitchFamily="2" charset="-78"/>
              </a:rPr>
              <a:t>دماوند در کدام استان قرار دارد؟</a:t>
            </a:r>
          </a:p>
          <a:p>
            <a:pPr marL="0" indent="0">
              <a:buClr>
                <a:schemeClr val="tx2">
                  <a:lumMod val="60000"/>
                  <a:lumOff val="40000"/>
                </a:schemeClr>
              </a:buClr>
              <a:buNone/>
            </a:pPr>
            <a:r>
              <a:rPr lang="fa-IR" dirty="0">
                <a:cs typeface="B Nazanin" panose="00000400000000000000" pitchFamily="2" charset="-78"/>
              </a:rPr>
              <a:t>دماوند از نظر تقسیمات کشوری در بخش </a:t>
            </a:r>
            <a:r>
              <a:rPr lang="fa-IR" dirty="0" err="1">
                <a:cs typeface="B Nazanin" panose="00000400000000000000" pitchFamily="2" charset="-78"/>
              </a:rPr>
              <a:t>لاریجان</a:t>
            </a:r>
            <a:r>
              <a:rPr lang="fa-IR" dirty="0">
                <a:cs typeface="B Nazanin" panose="00000400000000000000" pitchFamily="2" charset="-78"/>
              </a:rPr>
              <a:t> شهرستان آمل در استان مازندران قرار گرفته است.</a:t>
            </a:r>
          </a:p>
          <a:p>
            <a:pPr>
              <a:buClr>
                <a:schemeClr val="tx2">
                  <a:lumMod val="60000"/>
                  <a:lumOff val="40000"/>
                </a:schemeClr>
              </a:buClr>
              <a:buFont typeface="Wingdings" panose="05000000000000000000" pitchFamily="2" charset="2"/>
              <a:buChar char="ü"/>
            </a:pPr>
            <a:r>
              <a:rPr lang="fa-IR" dirty="0" err="1">
                <a:cs typeface="B Nazanin" panose="00000400000000000000" pitchFamily="2" charset="-78"/>
              </a:rPr>
              <a:t>نام‌های</a:t>
            </a:r>
            <a:r>
              <a:rPr lang="fa-IR" dirty="0">
                <a:cs typeface="B Nazanin" panose="00000400000000000000" pitchFamily="2" charset="-78"/>
              </a:rPr>
              <a:t> دیگر دماوند چیست؟</a:t>
            </a:r>
          </a:p>
          <a:p>
            <a:pPr marL="0" indent="0">
              <a:buClr>
                <a:schemeClr val="tx2">
                  <a:lumMod val="60000"/>
                  <a:lumOff val="40000"/>
                </a:schemeClr>
              </a:buClr>
              <a:buNone/>
            </a:pPr>
            <a:r>
              <a:rPr lang="fa-IR" dirty="0">
                <a:cs typeface="B Nazanin" panose="00000400000000000000" pitchFamily="2" charset="-78"/>
              </a:rPr>
              <a:t>نام دماوند به دو صورت دماوند و دنباوند ثبت شده است. </a:t>
            </a:r>
          </a:p>
          <a:p>
            <a:pPr>
              <a:buClr>
                <a:schemeClr val="tx2">
                  <a:lumMod val="60000"/>
                  <a:lumOff val="40000"/>
                </a:schemeClr>
              </a:buClr>
              <a:buFont typeface="Wingdings" panose="05000000000000000000" pitchFamily="2" charset="2"/>
              <a:buChar char="ü"/>
            </a:pPr>
            <a:r>
              <a:rPr lang="fa-IR" dirty="0">
                <a:cs typeface="B Nazanin" panose="00000400000000000000" pitchFamily="2" charset="-78"/>
              </a:rPr>
              <a:t>آیا دماوند آتشفشان </a:t>
            </a:r>
            <a:r>
              <a:rPr lang="fa-IR" dirty="0" smtClean="0">
                <a:cs typeface="B Nazanin" panose="00000400000000000000" pitchFamily="2" charset="-78"/>
              </a:rPr>
              <a:t>نیمه فعال </a:t>
            </a:r>
            <a:r>
              <a:rPr lang="fa-IR" dirty="0">
                <a:cs typeface="B Nazanin" panose="00000400000000000000" pitchFamily="2" charset="-78"/>
              </a:rPr>
              <a:t>است؟</a:t>
            </a:r>
          </a:p>
          <a:p>
            <a:pPr marL="0" indent="0">
              <a:buClr>
                <a:schemeClr val="tx2">
                  <a:lumMod val="60000"/>
                  <a:lumOff val="40000"/>
                </a:schemeClr>
              </a:buClr>
              <a:buNone/>
            </a:pPr>
            <a:r>
              <a:rPr lang="fa-IR" dirty="0">
                <a:cs typeface="B Nazanin" panose="00000400000000000000" pitchFamily="2" charset="-78"/>
              </a:rPr>
              <a:t>آتشفشان دماوند </a:t>
            </a:r>
            <a:r>
              <a:rPr lang="fa-IR" dirty="0" smtClean="0">
                <a:cs typeface="B Nazanin" panose="00000400000000000000" pitchFamily="2" charset="-78"/>
              </a:rPr>
              <a:t>نیمه فعال </a:t>
            </a:r>
            <a:r>
              <a:rPr lang="fa-IR" dirty="0">
                <a:cs typeface="B Nazanin" panose="00000400000000000000" pitchFamily="2" charset="-78"/>
              </a:rPr>
              <a:t>است و خروج گاز و چشمه‌های آب‌گرم، علامت فعال بودن آن است.</a:t>
            </a:r>
          </a:p>
          <a:p>
            <a:pPr>
              <a:buClr>
                <a:schemeClr val="tx2">
                  <a:lumMod val="60000"/>
                  <a:lumOff val="40000"/>
                </a:schemeClr>
              </a:buClr>
              <a:buFont typeface="Wingdings" panose="05000000000000000000" pitchFamily="2" charset="2"/>
              <a:buChar char="ü"/>
            </a:pPr>
            <a:r>
              <a:rPr lang="fa-IR" dirty="0">
                <a:cs typeface="B Nazanin" panose="00000400000000000000" pitchFamily="2" charset="-78"/>
              </a:rPr>
              <a:t>روز ملی دماوند چه تاریخی است؟</a:t>
            </a:r>
          </a:p>
          <a:p>
            <a:pPr marL="0" indent="0">
              <a:buClr>
                <a:schemeClr val="tx2">
                  <a:lumMod val="60000"/>
                  <a:lumOff val="40000"/>
                </a:schemeClr>
              </a:buClr>
              <a:buNone/>
            </a:pPr>
            <a:r>
              <a:rPr lang="fa-IR" dirty="0">
                <a:cs typeface="B Nazanin" panose="00000400000000000000" pitchFamily="2" charset="-78"/>
              </a:rPr>
              <a:t>روز ملی دماوند هم‌زمان با تیرگان در مازندران با نام تیرماه سیزده شو در شب سیزدهم آبان‌ماه برگزار می‌شود.</a:t>
            </a:r>
          </a:p>
          <a:p>
            <a:pPr>
              <a:buClr>
                <a:schemeClr val="tx2">
                  <a:lumMod val="60000"/>
                  <a:lumOff val="40000"/>
                </a:schemeClr>
              </a:buClr>
            </a:pPr>
            <a:r>
              <a:rPr lang="fa-IR" dirty="0">
                <a:cs typeface="B Nazanin" panose="00000400000000000000" pitchFamily="2" charset="-78"/>
              </a:rPr>
              <a:t>آیا می توانیم کوه دماوند را شبیه سازی کنیم</a:t>
            </a:r>
            <a:r>
              <a:rPr lang="fa-IR" dirty="0" smtClean="0">
                <a:cs typeface="B Nazanin" panose="00000400000000000000" pitchFamily="2" charset="-78"/>
              </a:rPr>
              <a:t>؟</a:t>
            </a:r>
          </a:p>
          <a:p>
            <a:pPr>
              <a:buClr>
                <a:schemeClr val="tx2">
                  <a:lumMod val="60000"/>
                  <a:lumOff val="40000"/>
                </a:schemeClr>
              </a:buClr>
              <a:buNone/>
            </a:pPr>
            <a:r>
              <a:rPr lang="fa-IR" dirty="0" smtClean="0">
                <a:cs typeface="B Nazanin" panose="00000400000000000000" pitchFamily="2" charset="-78"/>
              </a:rPr>
              <a:t>بله</a:t>
            </a:r>
            <a:r>
              <a:rPr lang="fa-IR" dirty="0">
                <a:cs typeface="B Nazanin" panose="00000400000000000000" pitchFamily="2" charset="-78"/>
              </a:rPr>
              <a:t>، برای این کار باید ماکتی شبیه به کوه دماوند درست کنیم و آزمایش شبیه سازی کوه آتشفشانیش را انجام دهیم.</a:t>
            </a:r>
          </a:p>
        </p:txBody>
      </p:sp>
      <p:pic>
        <p:nvPicPr>
          <p:cNvPr id="4" name="WhatsApp Audio 2022-03-11 at 7.44.36 PM (1).mp4">
            <a:hlinkClick r:id="" action="ppaction://media"/>
          </p:cNvPr>
          <p:cNvPicPr>
            <a:picLocks noRot="1" noChangeAspect="1"/>
          </p:cNvPicPr>
          <p:nvPr>
            <a:videoFile r:link="rId1"/>
          </p:nvPr>
        </p:nvPicPr>
        <p:blipFill>
          <a:blip r:embed="rId3"/>
          <a:stretch>
            <a:fillRect/>
          </a:stretch>
        </p:blipFill>
        <p:spPr>
          <a:xfrm>
            <a:off x="1071154" y="6139542"/>
            <a:ext cx="1097280" cy="169817"/>
          </a:xfrm>
          <a:prstGeom prst="rect">
            <a:avLst/>
          </a:prstGeom>
        </p:spPr>
      </p:pic>
    </p:spTree>
    <p:extLst>
      <p:ext uri="{BB962C8B-B14F-4D97-AF65-F5344CB8AC3E}">
        <p14:creationId xmlns="" xmlns:p14="http://schemas.microsoft.com/office/powerpoint/2010/main" val="19962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618" y="2266647"/>
            <a:ext cx="8534400" cy="1507067"/>
          </a:xfrm>
        </p:spPr>
        <p:txBody>
          <a:bodyPr>
            <a:normAutofit/>
          </a:bodyPr>
          <a:lstStyle/>
          <a:p>
            <a:pPr algn="ctr"/>
            <a:r>
              <a:rPr lang="fa-IR" sz="5400" dirty="0" smtClean="0">
                <a:cs typeface="B Nazanin" pitchFamily="2" charset="-78"/>
              </a:rPr>
              <a:t>سپاس از توجه شما</a:t>
            </a:r>
            <a:endParaRPr lang="fa-IR" sz="5400" dirty="0">
              <a:cs typeface="B Nazanin" pitchFamily="2"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F5F781-DDDD-494C-A025-012DF9149BD4}"/>
              </a:ext>
            </a:extLst>
          </p:cNvPr>
          <p:cNvSpPr>
            <a:spLocks noGrp="1"/>
          </p:cNvSpPr>
          <p:nvPr>
            <p:ph type="title"/>
          </p:nvPr>
        </p:nvSpPr>
        <p:spPr>
          <a:xfrm>
            <a:off x="1710933" y="114299"/>
            <a:ext cx="8534400" cy="1507067"/>
          </a:xfrm>
          <a:effectLst/>
        </p:spPr>
        <p:txBody>
          <a:bodyPr vert="horz" lIns="91440" tIns="45720" rIns="91440" bIns="45720" rtlCol="0" anchor="ctr">
            <a:normAutofit/>
          </a:bodyPr>
          <a:lstStyle/>
          <a:p>
            <a:pPr algn="ctr"/>
            <a:r>
              <a:rPr lang="fa-IR" sz="4000">
                <a:solidFill>
                  <a:schemeClr val="accent2">
                    <a:lumMod val="40000"/>
                    <a:lumOff val="60000"/>
                  </a:schemeClr>
                </a:solidFill>
                <a:cs typeface="B Nazanin" panose="00000400000000000000" pitchFamily="2" charset="-78"/>
              </a:rPr>
              <a:t>فهرست</a:t>
            </a:r>
            <a:endParaRPr lang="en-US" sz="4000">
              <a:solidFill>
                <a:schemeClr val="accent2">
                  <a:lumMod val="40000"/>
                  <a:lumOff val="60000"/>
                </a:schemeClr>
              </a:solidFill>
              <a:cs typeface="B Nazanin" panose="00000400000000000000" pitchFamily="2" charset="-78"/>
            </a:endParaRPr>
          </a:p>
        </p:txBody>
      </p:sp>
      <p:sp>
        <p:nvSpPr>
          <p:cNvPr id="3" name="Content Placeholder 2">
            <a:extLst>
              <a:ext uri="{FF2B5EF4-FFF2-40B4-BE49-F238E27FC236}">
                <a16:creationId xmlns="" xmlns:a16="http://schemas.microsoft.com/office/drawing/2014/main" id="{1500FB0D-563A-3B46-94FF-178064D0C154}"/>
              </a:ext>
            </a:extLst>
          </p:cNvPr>
          <p:cNvSpPr>
            <a:spLocks noGrp="1"/>
          </p:cNvSpPr>
          <p:nvPr>
            <p:ph idx="1"/>
          </p:nvPr>
        </p:nvSpPr>
        <p:spPr>
          <a:xfrm>
            <a:off x="1710933" y="1476104"/>
            <a:ext cx="8534400" cy="4349930"/>
          </a:xfrm>
        </p:spPr>
        <p:txBody>
          <a:bodyPr>
            <a:noAutofit/>
          </a:bodyPr>
          <a:lstStyle/>
          <a:p>
            <a:pPr marL="0" indent="0">
              <a:buFont typeface="Arial" pitchFamily="34" charset="0"/>
              <a:buChar char="•"/>
            </a:pPr>
            <a:r>
              <a:rPr lang="fa-IR" dirty="0" smtClean="0"/>
              <a:t> </a:t>
            </a:r>
            <a:r>
              <a:rPr lang="fa-IR" dirty="0" smtClean="0">
                <a:solidFill>
                  <a:srgbClr val="002060"/>
                </a:solidFill>
                <a:cs typeface="B Nazanin" pitchFamily="2" charset="-78"/>
              </a:rPr>
              <a:t>مشاهده علمی ........ 6</a:t>
            </a:r>
          </a:p>
          <a:p>
            <a:pPr marL="0" indent="0">
              <a:buFont typeface="Arial" pitchFamily="34" charset="0"/>
              <a:buChar char="•"/>
            </a:pPr>
            <a:r>
              <a:rPr lang="fa-IR" dirty="0" smtClean="0">
                <a:solidFill>
                  <a:srgbClr val="002060"/>
                </a:solidFill>
                <a:cs typeface="B Nazanin" pitchFamily="2" charset="-78"/>
              </a:rPr>
              <a:t>کوه دماوند کجاست؟ ........ 10</a:t>
            </a:r>
          </a:p>
          <a:p>
            <a:pPr marL="0" indent="0">
              <a:buFont typeface="Arial" pitchFamily="34" charset="0"/>
              <a:buChar char="•"/>
            </a:pPr>
            <a:r>
              <a:rPr lang="fa-IR" dirty="0" smtClean="0">
                <a:solidFill>
                  <a:srgbClr val="002060"/>
                </a:solidFill>
                <a:cs typeface="B Nazanin" pitchFamily="2" charset="-78"/>
              </a:rPr>
              <a:t> جغرافیا قله دماوند ....... 13</a:t>
            </a:r>
          </a:p>
          <a:p>
            <a:pPr marL="0" indent="0">
              <a:buFont typeface="Arial" pitchFamily="34" charset="0"/>
              <a:buChar char="•"/>
            </a:pPr>
            <a:r>
              <a:rPr lang="fa-IR" dirty="0" smtClean="0">
                <a:solidFill>
                  <a:srgbClr val="002060"/>
                </a:solidFill>
                <a:cs typeface="B Nazanin" pitchFamily="2" charset="-78"/>
              </a:rPr>
              <a:t>کوه دماوند در تاریخ ....... 16</a:t>
            </a:r>
          </a:p>
          <a:p>
            <a:pPr marL="0" indent="0">
              <a:buFont typeface="Arial" pitchFamily="34" charset="0"/>
              <a:buChar char="•"/>
            </a:pPr>
            <a:r>
              <a:rPr lang="fa-IR" dirty="0" smtClean="0">
                <a:solidFill>
                  <a:srgbClr val="002060"/>
                </a:solidFill>
                <a:cs typeface="B Nazanin" pitchFamily="2" charset="-78"/>
              </a:rPr>
              <a:t>جاهای دیدنی قله دماوند ....... 19</a:t>
            </a:r>
          </a:p>
          <a:p>
            <a:pPr marL="0" indent="0">
              <a:buFont typeface="Arial" pitchFamily="34" charset="0"/>
              <a:buChar char="•"/>
            </a:pPr>
            <a:r>
              <a:rPr lang="fa-IR" dirty="0" smtClean="0">
                <a:solidFill>
                  <a:srgbClr val="002060"/>
                </a:solidFill>
                <a:cs typeface="B Nazanin" pitchFamily="2" charset="-78"/>
              </a:rPr>
              <a:t>آتشفشان دماوند ........ 23</a:t>
            </a:r>
          </a:p>
          <a:p>
            <a:pPr marL="0" indent="0">
              <a:buFont typeface="Arial" pitchFamily="34" charset="0"/>
              <a:buChar char="•"/>
            </a:pPr>
            <a:r>
              <a:rPr lang="fa-IR" dirty="0" smtClean="0">
                <a:solidFill>
                  <a:srgbClr val="002060"/>
                </a:solidFill>
                <a:cs typeface="B Nazanin" pitchFamily="2" charset="-78"/>
              </a:rPr>
              <a:t>پوشش گیاهی و جانوری کوه دماوند ....... 25</a:t>
            </a:r>
          </a:p>
          <a:p>
            <a:pPr marL="0" indent="0">
              <a:buFont typeface="Arial" pitchFamily="34" charset="0"/>
              <a:buChar char="•"/>
            </a:pPr>
            <a:r>
              <a:rPr lang="fa-IR" dirty="0" smtClean="0">
                <a:solidFill>
                  <a:srgbClr val="002060"/>
                </a:solidFill>
                <a:cs typeface="B Nazanin" pitchFamily="2" charset="-78"/>
              </a:rPr>
              <a:t>جایگاه کوه دماوند در میراث طبیعی ایران ....... 40</a:t>
            </a:r>
          </a:p>
          <a:p>
            <a:pPr marL="0" indent="0">
              <a:buFont typeface="Arial" pitchFamily="34" charset="0"/>
              <a:buChar char="•"/>
            </a:pPr>
            <a:r>
              <a:rPr lang="fa-IR" dirty="0" smtClean="0">
                <a:solidFill>
                  <a:srgbClr val="002060"/>
                </a:solidFill>
                <a:cs typeface="B Nazanin" pitchFamily="2" charset="-78"/>
              </a:rPr>
              <a:t>پرسش ها ........ 45</a:t>
            </a:r>
            <a:endParaRPr lang="fa-IR" dirty="0" smtClean="0"/>
          </a:p>
        </p:txBody>
      </p:sp>
    </p:spTree>
    <p:extLst>
      <p:ext uri="{BB962C8B-B14F-4D97-AF65-F5344CB8AC3E}">
        <p14:creationId xmlns="" xmlns:p14="http://schemas.microsoft.com/office/powerpoint/2010/main" val="38386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7086A3-EB04-4040-936D-F9CBD65A9DFE}"/>
              </a:ext>
            </a:extLst>
          </p:cNvPr>
          <p:cNvSpPr>
            <a:spLocks noGrp="1"/>
          </p:cNvSpPr>
          <p:nvPr>
            <p:ph type="title"/>
          </p:nvPr>
        </p:nvSpPr>
        <p:spPr>
          <a:xfrm>
            <a:off x="1828800" y="0"/>
            <a:ext cx="8534400" cy="1507067"/>
          </a:xfrm>
        </p:spPr>
        <p:txBody>
          <a:bodyPr>
            <a:normAutofit/>
          </a:bodyPr>
          <a:lstStyle/>
          <a:p>
            <a:pPr algn="ctr"/>
            <a:r>
              <a:rPr lang="fa-IR" sz="4000" dirty="0">
                <a:solidFill>
                  <a:schemeClr val="accent2">
                    <a:lumMod val="40000"/>
                    <a:lumOff val="60000"/>
                  </a:schemeClr>
                </a:solidFill>
                <a:cs typeface="B Nazanin" panose="00000400000000000000" pitchFamily="2" charset="-78"/>
              </a:rPr>
              <a:t>عکس های گرفته شده از کوه دماوند:</a:t>
            </a:r>
          </a:p>
        </p:txBody>
      </p:sp>
      <p:pic>
        <p:nvPicPr>
          <p:cNvPr id="5" name="Picture 4">
            <a:extLst>
              <a:ext uri="{FF2B5EF4-FFF2-40B4-BE49-F238E27FC236}">
                <a16:creationId xmlns="" xmlns:a16="http://schemas.microsoft.com/office/drawing/2014/main" id="{685BE634-D0D0-42A1-853D-5AFD149CC5CA}"/>
              </a:ext>
            </a:extLst>
          </p:cNvPr>
          <p:cNvPicPr>
            <a:picLocks noChangeAspect="1"/>
          </p:cNvPicPr>
          <p:nvPr/>
        </p:nvPicPr>
        <p:blipFill>
          <a:blip r:embed="rId2"/>
          <a:stretch>
            <a:fillRect/>
          </a:stretch>
        </p:blipFill>
        <p:spPr>
          <a:xfrm>
            <a:off x="1137684" y="2519916"/>
            <a:ext cx="2990407" cy="3094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 xmlns:a16="http://schemas.microsoft.com/office/drawing/2014/main" id="{629A66E3-B99C-4A39-B41A-477B10164447}"/>
              </a:ext>
            </a:extLst>
          </p:cNvPr>
          <p:cNvPicPr>
            <a:picLocks noChangeAspect="1"/>
          </p:cNvPicPr>
          <p:nvPr/>
        </p:nvPicPr>
        <p:blipFill>
          <a:blip r:embed="rId3"/>
          <a:stretch>
            <a:fillRect/>
          </a:stretch>
        </p:blipFill>
        <p:spPr>
          <a:xfrm>
            <a:off x="7348870" y="2519915"/>
            <a:ext cx="3014330" cy="309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61108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198764-A83D-EE47-8FA9-4A83ADCC39C7}"/>
              </a:ext>
            </a:extLst>
          </p:cNvPr>
          <p:cNvSpPr>
            <a:spLocks noGrp="1"/>
          </p:cNvSpPr>
          <p:nvPr>
            <p:ph idx="1"/>
          </p:nvPr>
        </p:nvSpPr>
        <p:spPr>
          <a:xfrm>
            <a:off x="721701" y="178625"/>
            <a:ext cx="10403279" cy="3094077"/>
          </a:xfrm>
        </p:spPr>
        <p:txBody>
          <a:bodyPr/>
          <a:lstStyle/>
          <a:p>
            <a:pPr marL="0" indent="0">
              <a:buNone/>
            </a:pPr>
            <a:r>
              <a:rPr lang="fa-IR" sz="2400" dirty="0">
                <a:cs typeface="B Nazanin" panose="00000400000000000000" pitchFamily="2" charset="-78"/>
              </a:rPr>
              <a:t>دلیل جالب بودن این صحنه برای من این بود که حجم برفی که بر روی کوه دماوند نشسته بود نسبت به اینکه برف هفته قبل از گرفتن این عکس آمده بود زیاد بود.</a:t>
            </a:r>
            <a:endParaRPr lang="en-US" sz="2400" dirty="0">
              <a:cs typeface="B Nazanin" panose="00000400000000000000" pitchFamily="2" charset="-78"/>
            </a:endParaRPr>
          </a:p>
        </p:txBody>
      </p:sp>
      <p:pic>
        <p:nvPicPr>
          <p:cNvPr id="5" name="Picture 4">
            <a:extLst>
              <a:ext uri="{FF2B5EF4-FFF2-40B4-BE49-F238E27FC236}">
                <a16:creationId xmlns="" xmlns:a16="http://schemas.microsoft.com/office/drawing/2014/main" id="{0A8DAE36-32B8-1F4E-AD88-6CBD0B26D1A9}"/>
              </a:ext>
            </a:extLst>
          </p:cNvPr>
          <p:cNvPicPr>
            <a:picLocks noChangeAspect="1"/>
          </p:cNvPicPr>
          <p:nvPr/>
        </p:nvPicPr>
        <p:blipFill>
          <a:blip r:embed="rId3"/>
          <a:stretch>
            <a:fillRect/>
          </a:stretch>
        </p:blipFill>
        <p:spPr>
          <a:xfrm>
            <a:off x="721701" y="1952440"/>
            <a:ext cx="4094881" cy="423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WhatsApp Audio 2022-03-11 at 4.33.30 PM.mp4">
            <a:hlinkClick r:id="" action="ppaction://media"/>
          </p:cNvPr>
          <p:cNvPicPr>
            <a:picLocks noRot="1" noChangeAspect="1"/>
          </p:cNvPicPr>
          <p:nvPr>
            <a:videoFile r:link="rId1"/>
          </p:nvPr>
        </p:nvPicPr>
        <p:blipFill>
          <a:blip r:embed="rId4"/>
          <a:stretch>
            <a:fillRect/>
          </a:stretch>
        </p:blipFill>
        <p:spPr>
          <a:xfrm>
            <a:off x="10116443" y="6152604"/>
            <a:ext cx="1422414" cy="182881"/>
          </a:xfrm>
          <a:prstGeom prst="rect">
            <a:avLst/>
          </a:prstGeom>
        </p:spPr>
      </p:pic>
    </p:spTree>
    <p:extLst>
      <p:ext uri="{BB962C8B-B14F-4D97-AF65-F5344CB8AC3E}">
        <p14:creationId xmlns="" xmlns:p14="http://schemas.microsoft.com/office/powerpoint/2010/main" val="262218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F95B5DA-3430-FA49-AFD4-FE60DA12B68E}"/>
              </a:ext>
            </a:extLst>
          </p:cNvPr>
          <p:cNvSpPr>
            <a:spLocks noGrp="1"/>
          </p:cNvSpPr>
          <p:nvPr>
            <p:ph idx="1"/>
          </p:nvPr>
        </p:nvSpPr>
        <p:spPr>
          <a:xfrm>
            <a:off x="655070" y="-186267"/>
            <a:ext cx="10881859" cy="3615267"/>
          </a:xfrm>
        </p:spPr>
        <p:txBody>
          <a:bodyPr/>
          <a:lstStyle/>
          <a:p>
            <a:pPr marL="0" indent="0">
              <a:buNone/>
            </a:pPr>
            <a:r>
              <a:rPr lang="fa-IR" sz="2400" dirty="0">
                <a:cs typeface="B Nazanin" panose="00000400000000000000" pitchFamily="2" charset="-78"/>
              </a:rPr>
              <a:t>دلیل جالب بودن این صحنه برای من این بود که حجم زیادی مه جلوی کوه دماوند را گرفته بود و فقط بخشی از کوه دماوند مشخص بود.</a:t>
            </a:r>
            <a:endParaRPr lang="en-US" sz="2400" dirty="0">
              <a:cs typeface="B Nazanin" panose="00000400000000000000" pitchFamily="2" charset="-78"/>
            </a:endParaRPr>
          </a:p>
        </p:txBody>
      </p:sp>
      <p:pic>
        <p:nvPicPr>
          <p:cNvPr id="5" name="Picture 4">
            <a:extLst>
              <a:ext uri="{FF2B5EF4-FFF2-40B4-BE49-F238E27FC236}">
                <a16:creationId xmlns="" xmlns:a16="http://schemas.microsoft.com/office/drawing/2014/main" id="{B1470051-ED07-694B-8EE2-5E0A57FC34D5}"/>
              </a:ext>
            </a:extLst>
          </p:cNvPr>
          <p:cNvPicPr>
            <a:picLocks noChangeAspect="1"/>
          </p:cNvPicPr>
          <p:nvPr/>
        </p:nvPicPr>
        <p:blipFill>
          <a:blip r:embed="rId3"/>
          <a:stretch>
            <a:fillRect/>
          </a:stretch>
        </p:blipFill>
        <p:spPr>
          <a:xfrm>
            <a:off x="1397277" y="1851928"/>
            <a:ext cx="4052736" cy="4159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WhatsApp Audio 2022-03-11 at 4.35.17 PM.mp4">
            <a:hlinkClick r:id="" action="ppaction://media"/>
          </p:cNvPr>
          <p:cNvPicPr>
            <a:picLocks noRot="1" noChangeAspect="1"/>
          </p:cNvPicPr>
          <p:nvPr>
            <a:videoFile r:link="rId1"/>
          </p:nvPr>
        </p:nvPicPr>
        <p:blipFill>
          <a:blip r:embed="rId4"/>
          <a:stretch>
            <a:fillRect/>
          </a:stretch>
        </p:blipFill>
        <p:spPr>
          <a:xfrm>
            <a:off x="10567851" y="6257108"/>
            <a:ext cx="1271452" cy="143691"/>
          </a:xfrm>
          <a:prstGeom prst="rect">
            <a:avLst/>
          </a:prstGeom>
        </p:spPr>
      </p:pic>
    </p:spTree>
    <p:extLst>
      <p:ext uri="{BB962C8B-B14F-4D97-AF65-F5344CB8AC3E}">
        <p14:creationId xmlns="" xmlns:p14="http://schemas.microsoft.com/office/powerpoint/2010/main" val="41525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374FC6-D69E-A042-8C74-816DA561EAC9}"/>
              </a:ext>
            </a:extLst>
          </p:cNvPr>
          <p:cNvSpPr>
            <a:spLocks noGrp="1"/>
          </p:cNvSpPr>
          <p:nvPr>
            <p:ph type="title"/>
          </p:nvPr>
        </p:nvSpPr>
        <p:spPr>
          <a:xfrm>
            <a:off x="1602694" y="88204"/>
            <a:ext cx="8534400" cy="1507067"/>
          </a:xfrm>
        </p:spPr>
        <p:txBody>
          <a:bodyPr/>
          <a:lstStyle/>
          <a:p>
            <a:pPr algn="ctr"/>
            <a:r>
              <a:rPr lang="fa-IR" sz="3600">
                <a:solidFill>
                  <a:schemeClr val="accent2">
                    <a:lumMod val="40000"/>
                    <a:lumOff val="60000"/>
                  </a:schemeClr>
                </a:solidFill>
                <a:cs typeface="B Nazanin" panose="00000400000000000000" pitchFamily="2" charset="-78"/>
              </a:rPr>
              <a:t>عکس های گرفته شده از رشته کوه های البرز:</a:t>
            </a:r>
            <a:endParaRPr lang="en-US"/>
          </a:p>
        </p:txBody>
      </p:sp>
      <p:sp>
        <p:nvSpPr>
          <p:cNvPr id="3" name="Content Placeholder 2">
            <a:extLst>
              <a:ext uri="{FF2B5EF4-FFF2-40B4-BE49-F238E27FC236}">
                <a16:creationId xmlns="" xmlns:a16="http://schemas.microsoft.com/office/drawing/2014/main" id="{4D2A6F1C-A68F-2F4B-B001-EF4B45878D44}"/>
              </a:ext>
            </a:extLst>
          </p:cNvPr>
          <p:cNvSpPr>
            <a:spLocks noGrp="1"/>
          </p:cNvSpPr>
          <p:nvPr>
            <p:ph idx="1"/>
          </p:nvPr>
        </p:nvSpPr>
        <p:spPr>
          <a:xfrm>
            <a:off x="1828800" y="88204"/>
            <a:ext cx="8534400" cy="3615267"/>
          </a:xfrm>
        </p:spPr>
        <p:txBody>
          <a:bodyPr/>
          <a:lstStyle/>
          <a:p>
            <a:pPr marL="0" indent="0">
              <a:buNone/>
            </a:pPr>
            <a:r>
              <a:rPr lang="fa-IR" sz="2400" dirty="0">
                <a:cs typeface="B Nazanin" panose="00000400000000000000" pitchFamily="2" charset="-78"/>
              </a:rPr>
              <a:t>دلیل جالب بودن این عکس ها برای من این بود که در یک سری از مناطق حجم برفی که روی کوه نشسته بود بیشتر بود و در یک سری از مناطق کمتر حتی در برخی از مناطق برفی روی کوه نبود.</a:t>
            </a:r>
            <a:endParaRPr lang="en-US" sz="2400" dirty="0">
              <a:cs typeface="B Nazanin" panose="00000400000000000000" pitchFamily="2" charset="-78"/>
            </a:endParaRPr>
          </a:p>
        </p:txBody>
      </p:sp>
      <p:pic>
        <p:nvPicPr>
          <p:cNvPr id="7" name="Picture 6">
            <a:extLst>
              <a:ext uri="{FF2B5EF4-FFF2-40B4-BE49-F238E27FC236}">
                <a16:creationId xmlns="" xmlns:a16="http://schemas.microsoft.com/office/drawing/2014/main" id="{C30721C8-4E74-4E4C-AA9A-9D47BF0F131F}"/>
              </a:ext>
            </a:extLst>
          </p:cNvPr>
          <p:cNvPicPr>
            <a:picLocks noChangeAspect="1"/>
          </p:cNvPicPr>
          <p:nvPr/>
        </p:nvPicPr>
        <p:blipFill>
          <a:blip r:embed="rId3"/>
          <a:stretch>
            <a:fillRect/>
          </a:stretch>
        </p:blipFill>
        <p:spPr>
          <a:xfrm>
            <a:off x="150797" y="2731517"/>
            <a:ext cx="3944679" cy="295850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 xmlns:a16="http://schemas.microsoft.com/office/drawing/2014/main" id="{0750A593-411D-5C47-8337-34D1C396FF46}"/>
              </a:ext>
            </a:extLst>
          </p:cNvPr>
          <p:cNvPicPr>
            <a:picLocks noChangeAspect="1"/>
          </p:cNvPicPr>
          <p:nvPr/>
        </p:nvPicPr>
        <p:blipFill>
          <a:blip r:embed="rId4"/>
          <a:stretch>
            <a:fillRect/>
          </a:stretch>
        </p:blipFill>
        <p:spPr>
          <a:xfrm>
            <a:off x="4095476" y="2731518"/>
            <a:ext cx="3944679" cy="295850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587292A7-2F40-5649-8812-D767989E90C4}"/>
              </a:ext>
            </a:extLst>
          </p:cNvPr>
          <p:cNvPicPr>
            <a:picLocks noChangeAspect="1"/>
          </p:cNvPicPr>
          <p:nvPr/>
        </p:nvPicPr>
        <p:blipFill>
          <a:blip r:embed="rId5"/>
          <a:stretch>
            <a:fillRect/>
          </a:stretch>
        </p:blipFill>
        <p:spPr>
          <a:xfrm>
            <a:off x="8040155" y="2731518"/>
            <a:ext cx="3944680" cy="2958510"/>
          </a:xfrm>
          <a:prstGeom prst="rect">
            <a:avLst/>
          </a:prstGeom>
          <a:ln>
            <a:noFill/>
          </a:ln>
          <a:effectLst>
            <a:outerShdw blurRad="292100" dist="139700" dir="2700000" algn="tl" rotWithShape="0">
              <a:srgbClr val="333333">
                <a:alpha val="65000"/>
              </a:srgbClr>
            </a:outerShdw>
          </a:effectLst>
        </p:spPr>
      </p:pic>
      <p:pic>
        <p:nvPicPr>
          <p:cNvPr id="8" name="WhatsApp Audio 2022-03-11 at 4.46.21 PM.mp4">
            <a:hlinkClick r:id="" action="ppaction://media"/>
          </p:cNvPr>
          <p:cNvPicPr>
            <a:picLocks noRot="1" noChangeAspect="1"/>
          </p:cNvPicPr>
          <p:nvPr>
            <a:videoFile r:link="rId1"/>
          </p:nvPr>
        </p:nvPicPr>
        <p:blipFill>
          <a:blip r:embed="rId6"/>
          <a:stretch>
            <a:fillRect/>
          </a:stretch>
        </p:blipFill>
        <p:spPr>
          <a:xfrm>
            <a:off x="352697" y="6296298"/>
            <a:ext cx="1355289" cy="130628"/>
          </a:xfrm>
          <a:prstGeom prst="rect">
            <a:avLst/>
          </a:prstGeom>
        </p:spPr>
      </p:pic>
    </p:spTree>
    <p:extLst>
      <p:ext uri="{BB962C8B-B14F-4D97-AF65-F5344CB8AC3E}">
        <p14:creationId xmlns="" xmlns:p14="http://schemas.microsoft.com/office/powerpoint/2010/main" val="270903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2058</TotalTime>
  <Words>2204</Words>
  <Application>Microsoft Office PowerPoint</Application>
  <PresentationFormat>Custom</PresentationFormat>
  <Paragraphs>85</Paragraphs>
  <Slides>46</Slides>
  <Notes>0</Notes>
  <HiddenSlides>0</HiddenSlides>
  <MMClips>24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Slice</vt:lpstr>
      <vt:lpstr>موضوع:کوه دماوند</vt:lpstr>
      <vt:lpstr>چکیده</vt:lpstr>
      <vt:lpstr>Slide 3</vt:lpstr>
      <vt:lpstr>مقدمه</vt:lpstr>
      <vt:lpstr>فهرست</vt:lpstr>
      <vt:lpstr>عکس های گرفته شده از کوه دماوند:</vt:lpstr>
      <vt:lpstr>Slide 7</vt:lpstr>
      <vt:lpstr>Slide 8</vt:lpstr>
      <vt:lpstr>عکس های گرفته شده از رشته کوه های البرز:</vt:lpstr>
      <vt:lpstr>کوه دماوند کجاست؟</vt:lpstr>
      <vt:lpstr>مسیر دسترسی</vt:lpstr>
      <vt:lpstr>Slide 12</vt:lpstr>
      <vt:lpstr>جغرافیای قله دماوند</vt:lpstr>
      <vt:lpstr>آب و هوای دماوند</vt:lpstr>
      <vt:lpstr>Slide 15</vt:lpstr>
      <vt:lpstr>کوه دماوند در تاریخ</vt:lpstr>
      <vt:lpstr>نام و ریشه شناسی</vt:lpstr>
      <vt:lpstr>Slide 18</vt:lpstr>
      <vt:lpstr>جاهای دیدنی قله دماوند</vt:lpstr>
      <vt:lpstr>Slide 20</vt:lpstr>
      <vt:lpstr>یخچال</vt:lpstr>
      <vt:lpstr>Slide 22</vt:lpstr>
      <vt:lpstr>آتشفشان دماوند</vt:lpstr>
      <vt:lpstr>Slide 24</vt:lpstr>
      <vt:lpstr>پوشش گیاهی و جانوری کوه دماوند</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جایگاه کوه دماوند در میراث طبیعی ایران</vt:lpstr>
      <vt:lpstr>ثبت قله دماوند به ‌عنوان اثر طبیعی ملی</vt:lpstr>
      <vt:lpstr>روز ملی دماوند</vt:lpstr>
      <vt:lpstr>تصویر روی اسکناس</vt:lpstr>
      <vt:lpstr>Slide 44</vt:lpstr>
      <vt:lpstr>پرسش‌ها</vt:lpstr>
      <vt:lpstr>سپاس از توجه شما</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موضوع:کوه دماوند</dc:title>
  <dc:creator>Atena Saberi</dc:creator>
  <cp:lastModifiedBy>َ</cp:lastModifiedBy>
  <cp:revision>41</cp:revision>
  <dcterms:created xsi:type="dcterms:W3CDTF">2022-02-03T06:34:30Z</dcterms:created>
  <dcterms:modified xsi:type="dcterms:W3CDTF">2022-03-11T19:59:57Z</dcterms:modified>
</cp:coreProperties>
</file>